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847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9" r:id="rId4"/>
    <p:sldId id="258" r:id="rId5"/>
    <p:sldId id="260" r:id="rId6"/>
    <p:sldId id="261" r:id="rId7"/>
    <p:sldId id="264" r:id="rId8"/>
    <p:sldId id="265" r:id="rId9"/>
    <p:sldId id="266" r:id="rId10"/>
    <p:sldId id="267" r:id="rId11"/>
    <p:sldId id="262" r:id="rId12"/>
    <p:sldId id="263" r:id="rId13"/>
  </p:sldIdLst>
  <p:sldSz cx="9144000" cy="6858000" type="screen4x3"/>
  <p:notesSz cx="6934200" cy="9232900"/>
  <p:custDataLst>
    <p:tags r:id="rId1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E949262-21CF-4233-9357-866B12994A1D}">
          <p14:sldIdLst>
            <p14:sldId id="256"/>
            <p14:sldId id="257"/>
            <p14:sldId id="259"/>
            <p14:sldId id="258"/>
            <p14:sldId id="260"/>
            <p14:sldId id="261"/>
            <p14:sldId id="264"/>
            <p14:sldId id="265"/>
            <p14:sldId id="266"/>
            <p14:sldId id="267"/>
            <p14:sldId id="262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8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D93AA"/>
    <a:srgbClr val="7B9564"/>
    <a:srgbClr val="A50021"/>
    <a:srgbClr val="D60093"/>
    <a:srgbClr val="8CC22C"/>
    <a:srgbClr val="2ED4E6"/>
    <a:srgbClr val="FFFF00"/>
    <a:srgbClr val="00FF00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4" autoAdjust="0"/>
    <p:restoredTop sz="93453" autoAdjust="0"/>
  </p:normalViewPr>
  <p:slideViewPr>
    <p:cSldViewPr snapToGrid="0">
      <p:cViewPr varScale="1">
        <p:scale>
          <a:sx n="123" d="100"/>
          <a:sy n="123" d="100"/>
        </p:scale>
        <p:origin x="138" y="300"/>
      </p:cViewPr>
      <p:guideLst>
        <p:guide orient="horz" pos="2160"/>
        <p:guide pos="31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9" d="100"/>
        <a:sy n="79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1914" y="90"/>
      </p:cViewPr>
      <p:guideLst>
        <p:guide orient="horz" pos="2908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quarter" idx="1"/>
          </p:nvPr>
        </p:nvSpPr>
        <p:spPr>
          <a:xfrm>
            <a:off x="0" y="8770938"/>
            <a:ext cx="3005138" cy="46196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dirty="0" smtClean="0"/>
            </a:lvl1pPr>
          </a:lstStyle>
          <a:p>
            <a:pPr>
              <a:defRPr/>
            </a:pPr>
            <a:r>
              <a:rPr lang="en-US" dirty="0" smtClean="0"/>
              <a:t>February 16, 2017</a:t>
            </a:r>
            <a:endParaRPr lang="en-US" dirty="0"/>
          </a:p>
        </p:txBody>
      </p:sp>
      <p:sp>
        <p:nvSpPr>
          <p:cNvPr id="7" name="Date Placeholder 5"/>
          <p:cNvSpPr txBox="1">
            <a:spLocks/>
          </p:cNvSpPr>
          <p:nvPr/>
        </p:nvSpPr>
        <p:spPr>
          <a:xfrm>
            <a:off x="3929063" y="8770938"/>
            <a:ext cx="3005137" cy="461962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fld id="{6FBF8306-1B9B-4535-9E2D-4A1711D12621}" type="slidenum">
              <a:rPr lang="en-US" smtClean="0"/>
              <a:pPr>
                <a:defRPr/>
              </a:pPr>
              <a:t>‹#›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99013050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389063" y="1154113"/>
            <a:ext cx="4156075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"/>
          </p:nvPr>
        </p:nvSpPr>
        <p:spPr>
          <a:xfrm>
            <a:off x="0" y="876935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927475" y="876935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208A8E-EF46-4440-AFFF-85B1BA593CF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Notes Placeholder 5"/>
          <p:cNvSpPr>
            <a:spLocks noGrp="1"/>
          </p:cNvSpPr>
          <p:nvPr>
            <p:ph type="body" sz="quarter" idx="3"/>
          </p:nvPr>
        </p:nvSpPr>
        <p:spPr>
          <a:xfrm>
            <a:off x="693738" y="4443413"/>
            <a:ext cx="5546725" cy="36353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25518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208A8E-EF46-4440-AFFF-85B1BA593CF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39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208A8E-EF46-4440-AFFF-85B1BA593CF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921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208A8E-EF46-4440-AFFF-85B1BA593CF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6030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208A8E-EF46-4440-AFFF-85B1BA593CF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168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9625" y="1506072"/>
            <a:ext cx="8552328" cy="2102036"/>
          </a:xfrm>
        </p:spPr>
        <p:txBody>
          <a:bodyPr anchor="ctr">
            <a:normAutofit/>
          </a:bodyPr>
          <a:lstStyle>
            <a:lvl1pPr algn="l">
              <a:defRPr sz="5400" cap="none" baseline="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071" y="3827929"/>
            <a:ext cx="8538882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accent6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49624" y="3709390"/>
            <a:ext cx="8552329" cy="0"/>
          </a:xfrm>
          <a:prstGeom prst="line">
            <a:avLst/>
          </a:prstGeom>
          <a:ln w="28575">
            <a:solidFill>
              <a:srgbClr val="7B95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http://cadswes.colorado.edu/sites/default/files/pictures/cadswesmain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3515" y="425132"/>
            <a:ext cx="2738438" cy="1007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0" descr="RiverWare_smoothed_Blue800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417" y="425132"/>
            <a:ext cx="4401371" cy="1068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917" y="1296833"/>
            <a:ext cx="4195483" cy="50367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50977" y="1310281"/>
            <a:ext cx="4531658" cy="50232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918" y="251012"/>
            <a:ext cx="8848164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918" y="1331259"/>
            <a:ext cx="8848164" cy="51510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49224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Cambria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19999" y="6510528"/>
            <a:ext cx="1281953" cy="3474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1pPr>
          </a:lstStyle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1" r:id="rId3"/>
    <p:sldLayoutId id="2147483853" r:id="rId4"/>
    <p:sldLayoutId id="2147483854" r:id="rId5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accent6">
              <a:lumMod val="50000"/>
            </a:schemeClr>
          </a:solidFill>
          <a:latin typeface="Trebuchet MS" panose="020B0603020202020204" pitchFamily="34" charset="0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32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800" kern="1200" baseline="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5" Type="http://schemas.openxmlformats.org/officeDocument/2006/relationships/image" Target="../media/image5.png"/><Relationship Id="rId4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Outputs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FY16 RiverWare Sponsor Meeting</a:t>
            </a:r>
          </a:p>
          <a:p>
            <a:r>
              <a:rPr lang="en-US" smtClean="0"/>
              <a:t>February 16,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51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918" y="251012"/>
            <a:ext cx="4164106" cy="990600"/>
          </a:xfrm>
        </p:spPr>
        <p:txBody>
          <a:bodyPr/>
          <a:lstStyle/>
          <a:p>
            <a:pPr algn="l"/>
            <a:r>
              <a:rPr lang="en-US" dirty="0" smtClean="0"/>
              <a:t>Export Video File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6661" y="251012"/>
            <a:ext cx="4626657" cy="614045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47919" y="1331259"/>
            <a:ext cx="4881282" cy="51510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1800"/>
              </a:spcBef>
              <a:spcAft>
                <a:spcPts val="0"/>
              </a:spcAft>
            </a:pPr>
            <a:endParaRPr lang="en-US" dirty="0" smtClean="0">
              <a:effectLst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00319" y="1241613"/>
            <a:ext cx="4011705" cy="5149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1800"/>
              </a:spcBef>
              <a:spcAft>
                <a:spcPts val="0"/>
              </a:spcAft>
              <a:buNone/>
            </a:pPr>
            <a:r>
              <a:rPr lang="en-US" dirty="0" smtClean="0">
                <a:effectLst/>
              </a:rPr>
              <a:t>Advanced Options:</a:t>
            </a:r>
          </a:p>
          <a:p>
            <a:pPr fontAlgn="auto">
              <a:spcBef>
                <a:spcPts val="1800"/>
              </a:spcBef>
              <a:spcAft>
                <a:spcPts val="0"/>
              </a:spcAft>
            </a:pPr>
            <a:r>
              <a:rPr lang="en-US" sz="2700" dirty="0" smtClean="0">
                <a:effectLst/>
              </a:rPr>
              <a:t>Generated frame image directory and names.</a:t>
            </a:r>
          </a:p>
          <a:p>
            <a:pPr fontAlgn="auto">
              <a:spcBef>
                <a:spcPts val="1800"/>
              </a:spcBef>
              <a:spcAft>
                <a:spcPts val="0"/>
              </a:spcAft>
            </a:pPr>
            <a:r>
              <a:rPr lang="en-US" sz="2700" dirty="0" smtClean="0">
                <a:effectLst/>
              </a:rPr>
              <a:t>Retain frame images?</a:t>
            </a:r>
          </a:p>
          <a:p>
            <a:pPr fontAlgn="auto">
              <a:spcBef>
                <a:spcPts val="1800"/>
              </a:spcBef>
              <a:spcAft>
                <a:spcPts val="0"/>
              </a:spcAft>
            </a:pPr>
            <a:r>
              <a:rPr lang="en-US" sz="2700" dirty="0" smtClean="0">
                <a:effectLst/>
              </a:rPr>
              <a:t>Extra </a:t>
            </a:r>
            <a:r>
              <a:rPr lang="en-US" sz="2700" dirty="0" err="1" smtClean="0">
                <a:effectLst/>
              </a:rPr>
              <a:t>FFmpeg</a:t>
            </a:r>
            <a:r>
              <a:rPr lang="en-US" sz="2700" dirty="0" smtClean="0">
                <a:effectLst/>
              </a:rPr>
              <a:t> arguments.</a:t>
            </a:r>
          </a:p>
          <a:p>
            <a:pPr fontAlgn="auto">
              <a:spcBef>
                <a:spcPts val="1800"/>
              </a:spcBef>
              <a:spcAft>
                <a:spcPts val="0"/>
              </a:spcAft>
            </a:pPr>
            <a:r>
              <a:rPr lang="en-US" sz="2700" dirty="0" smtClean="0">
                <a:effectLst/>
              </a:rPr>
              <a:t>Copy generated </a:t>
            </a:r>
            <a:r>
              <a:rPr lang="en-US" sz="2700" dirty="0" err="1" smtClean="0">
                <a:effectLst/>
              </a:rPr>
              <a:t>FFmpeg</a:t>
            </a:r>
            <a:r>
              <a:rPr lang="en-US" sz="2700" dirty="0" smtClean="0">
                <a:effectLst/>
              </a:rPr>
              <a:t> command line.</a:t>
            </a:r>
          </a:p>
        </p:txBody>
      </p:sp>
    </p:spTree>
    <p:extLst>
      <p:ext uri="{BB962C8B-B14F-4D97-AF65-F5344CB8AC3E}">
        <p14:creationId xmlns:p14="http://schemas.microsoft.com/office/powerpoint/2010/main" val="4206851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Plotting - Completed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Date/Time axis format</a:t>
            </a:r>
          </a:p>
          <a:p>
            <a:r>
              <a:rPr lang="en-US" dirty="0" smtClean="0"/>
              <a:t>Axis label rotation</a:t>
            </a:r>
          </a:p>
          <a:p>
            <a:r>
              <a:rPr lang="en-US" dirty="0" smtClean="0"/>
              <a:t>Time scaling using symbolic </a:t>
            </a:r>
            <a:r>
              <a:rPr lang="en-US" dirty="0" err="1" smtClean="0"/>
              <a:t>datetimes</a:t>
            </a:r>
            <a:r>
              <a:rPr lang="en-US" dirty="0" smtClean="0"/>
              <a:t> or </a:t>
            </a:r>
            <a:r>
              <a:rPr lang="en-US" dirty="0" err="1" smtClean="0"/>
              <a:t>funct</a:t>
            </a:r>
            <a:endParaRPr lang="en-US" dirty="0" smtClean="0"/>
          </a:p>
          <a:p>
            <a:r>
              <a:rPr lang="en-US" dirty="0" smtClean="0"/>
              <a:t>Plotting scalars</a:t>
            </a:r>
          </a:p>
          <a:p>
            <a:r>
              <a:rPr lang="en-US" dirty="0" smtClean="0"/>
              <a:t>Legend re-order</a:t>
            </a:r>
          </a:p>
          <a:p>
            <a:r>
              <a:rPr lang="en-US" dirty="0" smtClean="0"/>
              <a:t>Rework of save mechanism (demo)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2731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Plotting - upcoming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Edit </a:t>
            </a:r>
            <a:r>
              <a:rPr lang="en-US" dirty="0"/>
              <a:t>multiple plot curves from one dialog </a:t>
            </a:r>
            <a:endParaRPr lang="en-US" dirty="0" smtClean="0"/>
          </a:p>
          <a:p>
            <a:r>
              <a:rPr lang="en-US" dirty="0" smtClean="0"/>
              <a:t>User specified axis units</a:t>
            </a:r>
            <a:endParaRPr lang="en-US" dirty="0"/>
          </a:p>
          <a:p>
            <a:r>
              <a:rPr lang="en-US" dirty="0" smtClean="0"/>
              <a:t>Develop design </a:t>
            </a:r>
            <a:r>
              <a:rPr lang="en-US" dirty="0"/>
              <a:t>for improved </a:t>
            </a:r>
            <a:r>
              <a:rPr lang="en-US" dirty="0" smtClean="0"/>
              <a:t>Legends </a:t>
            </a:r>
            <a:r>
              <a:rPr lang="en-US" dirty="0"/>
              <a:t>and c</a:t>
            </a:r>
            <a:r>
              <a:rPr lang="en-US" dirty="0" smtClean="0"/>
              <a:t>urve layer control</a:t>
            </a:r>
            <a:endParaRPr lang="en-US" dirty="0"/>
          </a:p>
          <a:p>
            <a:r>
              <a:rPr lang="en-US" dirty="0" smtClean="0"/>
              <a:t>Continue </a:t>
            </a:r>
            <a:r>
              <a:rPr lang="en-US" dirty="0"/>
              <a:t>improving how plots are added to </a:t>
            </a:r>
            <a:r>
              <a:rPr lang="en-US" dirty="0" smtClean="0"/>
              <a:t>curves (unfunded)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48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Reports – 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 new Slot Tables – Scalar Slot Grid / Periodic Slot Grid</a:t>
            </a:r>
          </a:p>
          <a:p>
            <a:r>
              <a:rPr lang="en-US" dirty="0" smtClean="0"/>
              <a:t>Link Table</a:t>
            </a:r>
          </a:p>
          <a:p>
            <a:r>
              <a:rPr lang="en-US" dirty="0" smtClean="0"/>
              <a:t>Show individual RPL Rule/Goal/Method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170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Reports – FY 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Ability </a:t>
            </a:r>
            <a:r>
              <a:rPr lang="en-US" dirty="0"/>
              <a:t>to embed images in HTML and PDF </a:t>
            </a:r>
            <a:r>
              <a:rPr lang="en-US" dirty="0" smtClean="0"/>
              <a:t>files</a:t>
            </a:r>
            <a:endParaRPr lang="en-US" dirty="0"/>
          </a:p>
          <a:p>
            <a:r>
              <a:rPr lang="en-US" dirty="0" smtClean="0"/>
              <a:t>Ability </a:t>
            </a:r>
            <a:r>
              <a:rPr lang="en-US" dirty="0"/>
              <a:t>to </a:t>
            </a:r>
            <a:r>
              <a:rPr lang="en-US" dirty="0" smtClean="0"/>
              <a:t>include the </a:t>
            </a:r>
            <a:r>
              <a:rPr lang="en-US" dirty="0"/>
              <a:t>RiverWare version </a:t>
            </a:r>
            <a:r>
              <a:rPr lang="en-US" dirty="0" smtClean="0"/>
              <a:t>and run date/time for run</a:t>
            </a:r>
            <a:endParaRPr lang="en-US" dirty="0"/>
          </a:p>
          <a:p>
            <a:r>
              <a:rPr lang="en-US" dirty="0" smtClean="0"/>
              <a:t>Show </a:t>
            </a:r>
            <a:r>
              <a:rPr lang="en-US" dirty="0"/>
              <a:t>a single RPL </a:t>
            </a:r>
            <a:r>
              <a:rPr lang="en-US" dirty="0" smtClean="0"/>
              <a:t>Statement (upper most only)</a:t>
            </a:r>
          </a:p>
          <a:p>
            <a:r>
              <a:rPr lang="en-US" dirty="0" smtClean="0"/>
              <a:t>Rich </a:t>
            </a:r>
            <a:r>
              <a:rPr lang="en-US" dirty="0"/>
              <a:t>Text </a:t>
            </a:r>
            <a:r>
              <a:rPr lang="en-US" dirty="0" smtClean="0"/>
              <a:t>Editing (tabs, super/sub scripts)</a:t>
            </a:r>
          </a:p>
          <a:p>
            <a:r>
              <a:rPr lang="en-US" dirty="0" smtClean="0"/>
              <a:t>Unfunded: Re-implement </a:t>
            </a:r>
            <a:r>
              <a:rPr lang="en-US" dirty="0"/>
              <a:t>Rich Text Editor for more functionality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375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Canvas - </a:t>
            </a:r>
            <a:r>
              <a:rPr lang="en-US" dirty="0"/>
              <a:t>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918" y="1331259"/>
            <a:ext cx="5504737" cy="5151022"/>
          </a:xfrm>
        </p:spPr>
        <p:txBody>
          <a:bodyPr>
            <a:normAutofit/>
          </a:bodyPr>
          <a:lstStyle/>
          <a:p>
            <a:r>
              <a:rPr lang="en-US" dirty="0" smtClean="0"/>
              <a:t>Trapezoidal Teacups</a:t>
            </a:r>
          </a:p>
          <a:p>
            <a:r>
              <a:rPr lang="en-US" dirty="0" smtClean="0"/>
              <a:t>Canvas Lines</a:t>
            </a:r>
          </a:p>
          <a:p>
            <a:r>
              <a:rPr lang="en-US" dirty="0" smtClean="0"/>
              <a:t>Charts </a:t>
            </a:r>
            <a:r>
              <a:rPr lang="en-US" dirty="0"/>
              <a:t>on an Output </a:t>
            </a:r>
            <a:r>
              <a:rPr lang="en-US" dirty="0" smtClean="0"/>
              <a:t>Canvas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5429" y="1329125"/>
            <a:ext cx="3628571" cy="38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387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Canvas - Upcoming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918" y="1331258"/>
            <a:ext cx="8848164" cy="533739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Show Canvas items on </a:t>
            </a:r>
            <a:r>
              <a:rPr lang="en-US" dirty="0"/>
              <a:t>Geospatial </a:t>
            </a:r>
            <a:r>
              <a:rPr lang="en-US" dirty="0" smtClean="0"/>
              <a:t>View</a:t>
            </a:r>
          </a:p>
          <a:p>
            <a:r>
              <a:rPr lang="en-US" dirty="0" smtClean="0"/>
              <a:t>Improved use of charts on canvas</a:t>
            </a:r>
          </a:p>
          <a:p>
            <a:r>
              <a:rPr lang="en-US" dirty="0" smtClean="0"/>
              <a:t>Resizable </a:t>
            </a:r>
            <a:r>
              <a:rPr lang="en-US" dirty="0"/>
              <a:t>object </a:t>
            </a:r>
            <a:r>
              <a:rPr lang="en-US" dirty="0" smtClean="0"/>
              <a:t>icons</a:t>
            </a:r>
            <a:endParaRPr lang="en-US" dirty="0"/>
          </a:p>
          <a:p>
            <a:r>
              <a:rPr lang="en-US" dirty="0" smtClean="0"/>
              <a:t>Run </a:t>
            </a:r>
            <a:r>
              <a:rPr lang="en-US" dirty="0"/>
              <a:t>all animations coordinated at same </a:t>
            </a:r>
            <a:r>
              <a:rPr lang="en-US" dirty="0" err="1"/>
              <a:t>timestep</a:t>
            </a:r>
            <a:r>
              <a:rPr lang="en-US" dirty="0"/>
              <a:t> </a:t>
            </a:r>
          </a:p>
          <a:p>
            <a:r>
              <a:rPr lang="en-US" dirty="0" smtClean="0"/>
              <a:t>Increased </a:t>
            </a:r>
            <a:r>
              <a:rPr lang="en-US" dirty="0"/>
              <a:t>export capabilities including PDF format and high resolution </a:t>
            </a:r>
            <a:r>
              <a:rPr lang="en-US" dirty="0" smtClean="0"/>
              <a:t>options</a:t>
            </a:r>
          </a:p>
          <a:p>
            <a:r>
              <a:rPr lang="en-US" dirty="0" smtClean="0"/>
              <a:t>Resize </a:t>
            </a:r>
            <a:r>
              <a:rPr lang="en-US" dirty="0"/>
              <a:t>images </a:t>
            </a:r>
            <a:r>
              <a:rPr lang="en-US" dirty="0" smtClean="0"/>
              <a:t>in </a:t>
            </a:r>
            <a:r>
              <a:rPr lang="en-US" dirty="0"/>
              <a:t>the canvas </a:t>
            </a:r>
            <a:r>
              <a:rPr lang="en-US" dirty="0" smtClean="0"/>
              <a:t>configuration</a:t>
            </a:r>
          </a:p>
          <a:p>
            <a:r>
              <a:rPr lang="en-US" dirty="0" smtClean="0"/>
              <a:t>Needs funding: Export Canvas Animation to Video 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869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Charts - Completed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Placement of the legend</a:t>
            </a:r>
          </a:p>
          <a:p>
            <a:r>
              <a:rPr lang="en-US" dirty="0" smtClean="0"/>
              <a:t>New Bar Chart type (improves display of negative values)</a:t>
            </a:r>
          </a:p>
          <a:p>
            <a:r>
              <a:rPr lang="en-US" dirty="0" smtClean="0"/>
              <a:t>Export chart animation to video 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196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Export Chart Animation to Video File</a:t>
            </a:r>
            <a:endParaRPr lang="en-US" dirty="0"/>
          </a:p>
        </p:txBody>
      </p:sp>
      <p:pic>
        <p:nvPicPr>
          <p:cNvPr id="5" name="ChartAnimationDemo">
            <a:hlinkClick r:id="" action="ppaction://media"/>
          </p:cNvPr>
          <p:cNvPicPr>
            <a:picLocks noGrp="1" noChangeAspect="1"/>
          </p:cNvPicPr>
          <p:nvPr>
            <p:ph idx="1"/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189257" y="1305019"/>
            <a:ext cx="3806825" cy="450411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47919" y="1331259"/>
            <a:ext cx="4881282" cy="51510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1800"/>
              </a:spcBef>
              <a:spcAft>
                <a:spcPts val="0"/>
              </a:spcAft>
            </a:pPr>
            <a:r>
              <a:rPr lang="en-US" dirty="0" smtClean="0">
                <a:effectLst/>
              </a:rPr>
              <a:t>Full run period (only)</a:t>
            </a:r>
          </a:p>
          <a:p>
            <a:pPr fontAlgn="auto">
              <a:spcBef>
                <a:spcPts val="1800"/>
              </a:spcBef>
              <a:spcAft>
                <a:spcPts val="0"/>
              </a:spcAft>
            </a:pPr>
            <a:r>
              <a:rPr lang="en-US" dirty="0" smtClean="0">
                <a:effectLst/>
              </a:rPr>
              <a:t>One frame per </a:t>
            </a:r>
            <a:r>
              <a:rPr lang="en-US" dirty="0" err="1" smtClean="0">
                <a:effectLst/>
              </a:rPr>
              <a:t>timestep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  </a:t>
            </a:r>
            <a:r>
              <a:rPr lang="en-US" i="1" dirty="0" smtClean="0">
                <a:effectLst/>
              </a:rPr>
              <a:t>or</a:t>
            </a:r>
            <a:r>
              <a:rPr lang="en-US" dirty="0" smtClean="0">
                <a:effectLst/>
              </a:rPr>
              <a:t> coarser sampling</a:t>
            </a:r>
          </a:p>
          <a:p>
            <a:pPr fontAlgn="auto">
              <a:spcBef>
                <a:spcPts val="1800"/>
              </a:spcBef>
              <a:spcAft>
                <a:spcPts val="0"/>
              </a:spcAft>
            </a:pPr>
            <a:r>
              <a:rPr lang="en-US" dirty="0" smtClean="0">
                <a:effectLst/>
              </a:rPr>
              <a:t>Settable frames per sec.</a:t>
            </a:r>
          </a:p>
          <a:p>
            <a:pPr fontAlgn="auto">
              <a:spcBef>
                <a:spcPts val="1800"/>
              </a:spcBef>
              <a:spcAft>
                <a:spcPts val="0"/>
              </a:spcAft>
            </a:pPr>
            <a:r>
              <a:rPr lang="en-US" dirty="0" smtClean="0">
                <a:effectLst/>
              </a:rPr>
              <a:t>Choice of:</a:t>
            </a:r>
          </a:p>
          <a:p>
            <a:pPr lvl="1" fontAlgn="auto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dirty="0" smtClean="0">
                <a:effectLst/>
              </a:rPr>
              <a:t>MP4, WEBM, WMF,</a:t>
            </a:r>
          </a:p>
          <a:p>
            <a:pPr lvl="1" fontAlgn="auto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dirty="0" smtClean="0">
                <a:effectLst/>
              </a:rPr>
              <a:t>Animated GIF</a:t>
            </a:r>
          </a:p>
          <a:p>
            <a:pPr lvl="1" fontAlgn="auto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dirty="0" smtClean="0">
                <a:effectLst/>
              </a:rPr>
              <a:t>Frame images only</a:t>
            </a:r>
          </a:p>
        </p:txBody>
      </p:sp>
    </p:spTree>
    <p:extLst>
      <p:ext uri="{BB962C8B-B14F-4D97-AF65-F5344CB8AC3E}">
        <p14:creationId xmlns:p14="http://schemas.microsoft.com/office/powerpoint/2010/main" val="4216214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Export Chart Animation to Video File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918" y="1423518"/>
            <a:ext cx="8821269" cy="5060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353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31" y="313764"/>
            <a:ext cx="7723516" cy="609661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2184" y="112899"/>
            <a:ext cx="2716306" cy="3630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16623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4962</TotalTime>
  <Words>297</Words>
  <Application>Microsoft Office PowerPoint</Application>
  <PresentationFormat>On-screen Show (4:3)</PresentationFormat>
  <Paragraphs>71</Paragraphs>
  <Slides>12</Slides>
  <Notes>4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Cambria</vt:lpstr>
      <vt:lpstr>Segoe UI</vt:lpstr>
      <vt:lpstr>Times New Roman</vt:lpstr>
      <vt:lpstr>Trebuchet MS</vt:lpstr>
      <vt:lpstr>Clarity</vt:lpstr>
      <vt:lpstr>Outputs</vt:lpstr>
      <vt:lpstr>Model Reports – Highlights</vt:lpstr>
      <vt:lpstr>Model Reports – FY 17</vt:lpstr>
      <vt:lpstr>Output Canvas - Highlights</vt:lpstr>
      <vt:lpstr>Output Canvas - Upcoming</vt:lpstr>
      <vt:lpstr>Charts - Completed</vt:lpstr>
      <vt:lpstr>Export Chart Animation to Video File</vt:lpstr>
      <vt:lpstr>Export Chart Animation to Video File</vt:lpstr>
      <vt:lpstr>PowerPoint Presentation</vt:lpstr>
      <vt:lpstr>Export Video File</vt:lpstr>
      <vt:lpstr>Plotting - Completed</vt:lpstr>
      <vt:lpstr>Plotting - upcoming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River and Reservoir Modeling Environment</dc:title>
  <dc:creator>Edie Zagona</dc:creator>
  <cp:lastModifiedBy>Philip J Weinstein</cp:lastModifiedBy>
  <cp:revision>307</cp:revision>
  <cp:lastPrinted>2015-02-02T17:38:35Z</cp:lastPrinted>
  <dcterms:created xsi:type="dcterms:W3CDTF">1995-05-28T16:02:17Z</dcterms:created>
  <dcterms:modified xsi:type="dcterms:W3CDTF">2017-02-14T16:47:20Z</dcterms:modified>
</cp:coreProperties>
</file>