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17" r:id="rId1"/>
  </p:sldMasterIdLst>
  <p:notesMasterIdLst>
    <p:notesMasterId r:id="rId22"/>
  </p:notesMasterIdLst>
  <p:handoutMasterIdLst>
    <p:handoutMasterId r:id="rId23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2" r:id="rId17"/>
    <p:sldId id="274" r:id="rId18"/>
    <p:sldId id="273" r:id="rId19"/>
    <p:sldId id="257" r:id="rId20"/>
    <p:sldId id="276" r:id="rId21"/>
  </p:sldIdLst>
  <p:sldSz cx="9144000" cy="6858000" type="screen4x3"/>
  <p:notesSz cx="6934200" cy="92329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949262-21CF-4233-9357-866B12994A1D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5"/>
            <p14:sldId id="272"/>
            <p14:sldId id="274"/>
            <p14:sldId id="273"/>
            <p14:sldId id="257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2ED4E6"/>
    <a:srgbClr val="D60093"/>
    <a:srgbClr val="8CC22C"/>
    <a:srgbClr val="FFFF00"/>
    <a:srgbClr val="A50021"/>
    <a:srgbClr val="00FF00"/>
    <a:srgbClr val="FFFF66"/>
    <a:srgbClr val="FFFF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4" autoAdjust="0"/>
    <p:restoredTop sz="86386" autoAdjust="0"/>
  </p:normalViewPr>
  <p:slideViewPr>
    <p:cSldViewPr snapToGrid="0">
      <p:cViewPr>
        <p:scale>
          <a:sx n="71" d="100"/>
          <a:sy n="71" d="100"/>
        </p:scale>
        <p:origin x="-1002" y="-690"/>
      </p:cViewPr>
      <p:guideLst>
        <p:guide orient="horz" pos="2160"/>
        <p:guide pos="3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1932" y="-102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0" y="87709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r>
              <a:rPr lang="en-US"/>
              <a:t>September 28-29, 2011</a:t>
            </a:r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3929063" y="8770938"/>
            <a:ext cx="3005137" cy="461962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 smtClean="0"/>
              <a:t>Chapter 14 Presentation </a:t>
            </a:r>
            <a:fld id="{6FBF8306-1B9B-4535-9E2D-4A1711D12621}" type="slidenum">
              <a:rPr lang="en-US" smtClean="0"/>
              <a:pPr>
                <a:defRPr/>
              </a:pPr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01305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2551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061BC8A-E2F0-4BA3-B832-C0BAC25A6B8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7444226-8803-450F-8A98-559116F0171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5B59115-E3F5-4458-86C5-34D3B059811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4EB796-39EE-4F9F-A0A9-EF111C6E80F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7E0AA8-F7C4-4D61-82EF-7A8B1061763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8AAE415-9C44-4E6C-8AF0-B4EEAA856E6F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68A883D-6B76-4C47-A90D-EB61968C913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D08806-8399-4061-9C53-664D112CB06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AE8903F-B29F-439E-BA45-7E0697CE0EA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BEF511-CECF-46EE-ACAB-7FCCC845CB5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5A145EA-7FB5-4973-A0CE-CC2B218A9CE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448DD8E-0BE9-41F3-BBB4-07230B6864E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23AC21-9BA5-4E18-B415-E79B9962F2C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77" tIns="45788" rIns="91577" bIns="4578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011BF2-9C39-4E3F-98A7-DD281242272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51529"/>
            <a:ext cx="7772400" cy="2725271"/>
          </a:xfrm>
        </p:spPr>
        <p:txBody>
          <a:bodyPr/>
          <a:lstStyle>
            <a:lvl1pPr>
              <a:lnSpc>
                <a:spcPct val="100000"/>
              </a:lnSpc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AWRA 2011 Annual Water Resources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711E-CA36-41E8-A04D-74EEF4E43A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9" name="Group 14"/>
          <p:cNvGrpSpPr>
            <a:grpSpLocks noChangeAspect="1"/>
          </p:cNvGrpSpPr>
          <p:nvPr userDrawn="1"/>
        </p:nvGrpSpPr>
        <p:grpSpPr bwMode="auto">
          <a:xfrm>
            <a:off x="2514600" y="304800"/>
            <a:ext cx="4114800" cy="1657350"/>
            <a:chOff x="1737122" y="304799"/>
            <a:chExt cx="5486400" cy="2210310"/>
          </a:xfrm>
        </p:grpSpPr>
        <p:pic>
          <p:nvPicPr>
            <p:cNvPr id="10" name="Picture 10" descr="RiverWare_smoothed_Blue80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7122" y="304799"/>
              <a:ext cx="5486400" cy="1332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 descr="CADSWES&amp;RW3X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1693"/>
            <a:stretch>
              <a:fillRect/>
            </a:stretch>
          </p:blipFill>
          <p:spPr bwMode="auto">
            <a:xfrm>
              <a:off x="1737122" y="1752600"/>
              <a:ext cx="5486400" cy="762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4697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/>
          <a:p>
            <a:fld id="{99A7EAE5-5783-4B5B-9B5E-6237F1490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12580" y="6553200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832309" y="6553200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10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0235"/>
            <a:ext cx="4240306" cy="5123329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82388" y="1223682"/>
            <a:ext cx="4125020" cy="513677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61324-AC38-4501-9DE6-895173DB6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185685" y="6485509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805414" y="6485509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01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56447"/>
            <a:ext cx="426271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2683" y="1169894"/>
            <a:ext cx="423900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255494" y="1896035"/>
            <a:ext cx="4243354" cy="449131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3" y="1922929"/>
            <a:ext cx="4229369" cy="44644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A77D-37DF-4830-AE2B-0C44DD711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67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00CA-007C-43B0-A60B-35E5A70A1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71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D3CE1-7156-41FC-99C5-B1CFA1ECB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48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046" y="206189"/>
            <a:ext cx="8619565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5494" y="1519518"/>
            <a:ext cx="4240306" cy="488128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2965"/>
            <a:ext cx="4213412" cy="482749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FAD96-0A2D-45A6-BA4D-D2F7071F4E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968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7067" y="214488"/>
            <a:ext cx="8669866" cy="8186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8355" y="1151906"/>
            <a:ext cx="8703734" cy="532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 algn="r">
              <a:defRPr sz="1000">
                <a:effectLst/>
                <a:latin typeface="+mj-lt"/>
              </a:defRPr>
            </a:lvl1pPr>
          </a:lstStyle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45" r:id="rId2"/>
    <p:sldLayoutId id="2147483833" r:id="rId3"/>
    <p:sldLayoutId id="2147483834" r:id="rId4"/>
    <p:sldLayoutId id="2147483835" r:id="rId5"/>
    <p:sldLayoutId id="2147483836" r:id="rId6"/>
    <p:sldLayoutId id="2147483846" r:id="rId7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4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2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/>
              <a:t>Software Development, Maintenance, Releases and Tech Transfer</a:t>
            </a:r>
          </a:p>
        </p:txBody>
      </p:sp>
      <p:sp>
        <p:nvSpPr>
          <p:cNvPr id="1024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760259"/>
            <a:ext cx="6400800" cy="1855694"/>
          </a:xfrm>
        </p:spPr>
        <p:txBody>
          <a:bodyPr>
            <a:noAutofit/>
          </a:bodyPr>
          <a:lstStyle/>
          <a:p>
            <a:r>
              <a:rPr lang="en-US" dirty="0" smtClean="0"/>
              <a:t>2012 RiverWare User Group Meeting</a:t>
            </a:r>
          </a:p>
          <a:p>
            <a:r>
              <a:rPr lang="en-US" dirty="0" smtClean="0"/>
              <a:t>Bill Oakley</a:t>
            </a:r>
          </a:p>
          <a:p>
            <a:endParaRPr lang="en-US" dirty="0" smtClean="0"/>
          </a:p>
          <a:p>
            <a:r>
              <a:rPr lang="en-US" dirty="0" smtClean="0"/>
              <a:t>February 1,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Releases</a:t>
            </a:r>
          </a:p>
        </p:txBody>
      </p:sp>
      <p:sp>
        <p:nvSpPr>
          <p:cNvPr id="19459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Major releases: RiverWare 6.1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Fully tested and verified (usually including a pre-release)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Include updated online documentation and release notes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Users notified by e-mail and encouraged to upgrade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Patch releases: RiverWare 6.1.2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Generated from last full release with minor enhancements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Tested and verified (usually without a prerelease)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May include updated online documentation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Usually minor enhancements/fixes mentioned in email (also under “notes” link on web site)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Users notified by e-mail but may choose not to upgrade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CF1E9E5-6F51-404E-8A8F-78B9D53CA382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Snapshots</a:t>
            </a:r>
          </a:p>
        </p:txBody>
      </p:sp>
      <p:sp>
        <p:nvSpPr>
          <p:cNvPr id="2048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dirty="0" smtClean="0"/>
              <a:t>Development snapshots: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700" dirty="0" smtClean="0"/>
              <a:t>RiverWare 6.2 Development</a:t>
            </a:r>
          </a:p>
          <a:p>
            <a:pPr lvl="1" eaLnBrk="1" hangingPunct="1"/>
            <a:r>
              <a:rPr lang="en-US" sz="2200" dirty="0" smtClean="0"/>
              <a:t>Generated from previous night’s development area</a:t>
            </a:r>
          </a:p>
          <a:p>
            <a:pPr lvl="1" eaLnBrk="1" hangingPunct="1"/>
            <a:r>
              <a:rPr lang="en-US" sz="2200" dirty="0" smtClean="0"/>
              <a:t>Should only be used to test new development</a:t>
            </a:r>
            <a:br>
              <a:rPr lang="en-US" sz="2200" dirty="0" smtClean="0"/>
            </a:br>
            <a:r>
              <a:rPr lang="en-US" sz="2200" dirty="0" smtClean="0"/>
              <a:t>Should NEVER be used for operations or model building</a:t>
            </a:r>
          </a:p>
          <a:p>
            <a:pPr lvl="1" eaLnBrk="1" hangingPunct="1"/>
            <a:r>
              <a:rPr lang="en-US" sz="2200" dirty="0" smtClean="0"/>
              <a:t>Only tested by overnight regression tests</a:t>
            </a:r>
          </a:p>
          <a:p>
            <a:pPr lvl="1" eaLnBrk="1" hangingPunct="1"/>
            <a:r>
              <a:rPr lang="en-US" sz="2200" dirty="0" smtClean="0"/>
              <a:t>Does not include updated online documentation or notes</a:t>
            </a:r>
          </a:p>
          <a:p>
            <a:pPr lvl="1" eaLnBrk="1" hangingPunct="1"/>
            <a:r>
              <a:rPr lang="en-US" sz="2200" dirty="0" smtClean="0"/>
              <a:t>Concerned users are notified by phone or email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4816E8B-0A72-43A2-927C-495FA9A85641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Tools available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94700" cy="12192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Modelcomp – RiverWare model comparison tool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Execute from command line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>
                <a:latin typeface="Courier New" pitchFamily="49" charset="0"/>
              </a:rPr>
              <a:t>		modelcomp model1.mdl model2.mdl</a:t>
            </a:r>
            <a:endParaRPr lang="en-US" sz="200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6A41DD7-C74D-4438-B511-B9F02BB89C32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1509" name="Picture 4" descr="modelcompOutp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667000"/>
            <a:ext cx="33718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393700" y="2667000"/>
            <a:ext cx="5105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500" dirty="0"/>
              <a:t>Model files are compared line by line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500" dirty="0"/>
              <a:t>Slot differences include convergence check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500" dirty="0"/>
              <a:t>Graphing Options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000" dirty="0"/>
              <a:t>Both sets of data (-g)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000" dirty="0"/>
              <a:t>Differences only (-d)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000" dirty="0"/>
              <a:t>Scaled Differences (-s)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500" dirty="0"/>
              <a:t>Largest differences are shown first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Tools available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idx="1"/>
          </p:nvPr>
        </p:nvSpPr>
        <p:spPr>
          <a:xfrm>
            <a:off x="398463" y="1828800"/>
            <a:ext cx="8440737" cy="4559300"/>
          </a:xfrm>
        </p:spPr>
        <p:txBody>
          <a:bodyPr/>
          <a:lstStyle/>
          <a:p>
            <a:pPr eaLnBrk="1" hangingPunct="1"/>
            <a:r>
              <a:rPr lang="en-US" dirty="0" smtClean="0"/>
              <a:t>GPAT – Graphical Policy Analysis Tool</a:t>
            </a:r>
          </a:p>
          <a:p>
            <a:pPr eaLnBrk="1" hangingPunct="1"/>
            <a:r>
              <a:rPr lang="en-US" dirty="0" err="1" smtClean="0"/>
              <a:t>RdfToExcel</a:t>
            </a:r>
            <a:endParaRPr lang="en-US" dirty="0" smtClean="0"/>
          </a:p>
          <a:p>
            <a:pPr eaLnBrk="1" hangingPunct="1"/>
            <a:r>
              <a:rPr lang="en-US" dirty="0" err="1" smtClean="0"/>
              <a:t>RdfAnnualizer</a:t>
            </a:r>
            <a:endParaRPr lang="en-US" dirty="0" smtClean="0"/>
          </a:p>
          <a:p>
            <a:pPr eaLnBrk="1" hangingPunct="1"/>
            <a:r>
              <a:rPr lang="en-US" dirty="0" smtClean="0"/>
              <a:t>YAPP – Yearly Aggregation Post Processor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All are available on website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A41106-F284-4449-BA1B-76DCEF8F73EE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Bugs</a:t>
            </a:r>
          </a:p>
        </p:txBody>
      </p:sp>
      <p:sp>
        <p:nvSpPr>
          <p:cNvPr id="23555" name="Rectangle 9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Filing Should be done by users, even if CADSWES verifies</a:t>
            </a:r>
          </a:p>
          <a:p>
            <a:pPr eaLnBrk="1" hangingPunct="1"/>
            <a:r>
              <a:rPr lang="en-US" dirty="0" smtClean="0"/>
              <a:t>Current licensees login to :</a:t>
            </a:r>
          </a:p>
          <a:p>
            <a:pPr lvl="1"/>
            <a:r>
              <a:rPr lang="en-US" dirty="0" smtClean="0">
                <a:solidFill>
                  <a:srgbClr val="003300"/>
                </a:solidFill>
              </a:rPr>
              <a:t> http://cadswes2.colorado.edu/downloads</a:t>
            </a:r>
          </a:p>
          <a:p>
            <a:pPr lvl="1">
              <a:buNone/>
            </a:pPr>
            <a:r>
              <a:rPr lang="en-US" dirty="0" smtClean="0">
                <a:solidFill>
                  <a:srgbClr val="003300"/>
                </a:solidFill>
              </a:rPr>
              <a:t>             /</a:t>
            </a:r>
            <a:r>
              <a:rPr lang="en-US" dirty="0" err="1" smtClean="0">
                <a:solidFill>
                  <a:srgbClr val="003300"/>
                </a:solidFill>
              </a:rPr>
              <a:t>riverware</a:t>
            </a:r>
            <a:r>
              <a:rPr lang="en-US" dirty="0" smtClean="0">
                <a:solidFill>
                  <a:srgbClr val="003300"/>
                </a:solidFill>
              </a:rPr>
              <a:t>/</a:t>
            </a:r>
            <a:r>
              <a:rPr lang="en-US" dirty="0" err="1" smtClean="0">
                <a:solidFill>
                  <a:srgbClr val="003300"/>
                </a:solidFill>
              </a:rPr>
              <a:t>issuetracking</a:t>
            </a:r>
            <a:r>
              <a:rPr lang="en-US" dirty="0" smtClean="0">
                <a:solidFill>
                  <a:srgbClr val="003300"/>
                </a:solidFill>
              </a:rPr>
              <a:t>/index.html</a:t>
            </a:r>
          </a:p>
          <a:p>
            <a:pPr lvl="1"/>
            <a:r>
              <a:rPr lang="en-US" dirty="0" smtClean="0"/>
              <a:t>Log in as: </a:t>
            </a:r>
            <a:r>
              <a:rPr lang="en-US" dirty="0" err="1" smtClean="0"/>
              <a:t>rwuser</a:t>
            </a:r>
            <a:endParaRPr lang="en-US" dirty="0" smtClean="0"/>
          </a:p>
          <a:p>
            <a:pPr lvl="1"/>
            <a:r>
              <a:rPr lang="en-US" dirty="0" smtClean="0"/>
              <a:t>For password contact RiverWare tech support: </a:t>
            </a:r>
          </a:p>
          <a:p>
            <a:pPr lvl="1">
              <a:buNone/>
            </a:pPr>
            <a:r>
              <a:rPr lang="en-US" dirty="0" smtClean="0"/>
              <a:t>       riverware-support@colorado.edu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6A0BD-663C-4443-85AD-E268046E7DC7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Include information to reproduce the bug</a:t>
            </a:r>
          </a:p>
          <a:p>
            <a:pPr lvl="1" eaLnBrk="1" hangingPunct="1"/>
            <a:r>
              <a:rPr lang="en-US" dirty="0" smtClean="0"/>
              <a:t>Events leading to the bug</a:t>
            </a:r>
          </a:p>
          <a:p>
            <a:pPr lvl="1" eaLnBrk="1" hangingPunct="1"/>
            <a:r>
              <a:rPr lang="en-US" dirty="0" smtClean="0"/>
              <a:t>Exact text of any errors or messages</a:t>
            </a:r>
          </a:p>
          <a:p>
            <a:pPr lvl="1" eaLnBrk="1" hangingPunct="1"/>
            <a:r>
              <a:rPr lang="en-US" dirty="0" smtClean="0"/>
              <a:t>Model, </a:t>
            </a:r>
            <a:r>
              <a:rPr lang="en-US" dirty="0" err="1" smtClean="0"/>
              <a:t>ruleset</a:t>
            </a:r>
            <a:r>
              <a:rPr lang="en-US" dirty="0" smtClean="0"/>
              <a:t>, and/or </a:t>
            </a:r>
            <a:r>
              <a:rPr lang="en-US" dirty="0" err="1" smtClean="0"/>
              <a:t>dmi</a:t>
            </a:r>
            <a:r>
              <a:rPr lang="en-US" dirty="0" smtClean="0"/>
              <a:t> in which bug is manifested</a:t>
            </a:r>
          </a:p>
          <a:p>
            <a:pPr lvl="1" eaLnBrk="1" hangingPunct="1"/>
            <a:r>
              <a:rPr lang="en-US" dirty="0" smtClean="0"/>
              <a:t>Send model to riverware-support@colorado.edu</a:t>
            </a:r>
          </a:p>
          <a:p>
            <a:pPr lvl="1" eaLnBrk="1" hangingPunct="1"/>
            <a:r>
              <a:rPr lang="en-US" dirty="0" smtClean="0"/>
              <a:t>ftp models to ftp://cadswes2.colorado.edu/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EAE5-5783-4B5B-9B5E-6237F14901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Bugs</a:t>
            </a:r>
          </a:p>
        </p:txBody>
      </p:sp>
      <p:sp>
        <p:nvSpPr>
          <p:cNvPr id="24579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Bug follow-up</a:t>
            </a:r>
          </a:p>
          <a:p>
            <a:pPr lvl="1" eaLnBrk="1" hangingPunct="1"/>
            <a:r>
              <a:rPr lang="en-US" dirty="0" smtClean="0"/>
              <a:t>Filer is contacted by automated email</a:t>
            </a:r>
          </a:p>
          <a:p>
            <a:pPr lvl="1" eaLnBrk="1" hangingPunct="1"/>
            <a:r>
              <a:rPr lang="en-US" dirty="0" smtClean="0"/>
              <a:t>Bug tracking system notifies filer when status changes (closed, info added, reassigned)</a:t>
            </a:r>
          </a:p>
          <a:p>
            <a:pPr lvl="1" eaLnBrk="1" hangingPunct="1"/>
            <a:r>
              <a:rPr lang="en-US" dirty="0" smtClean="0"/>
              <a:t>Web lookup available</a:t>
            </a:r>
          </a:p>
          <a:p>
            <a:pPr lvl="1" eaLnBrk="1" hangingPunct="1"/>
            <a:r>
              <a:rPr lang="en-US" dirty="0" smtClean="0"/>
              <a:t>Closed bugs documented in release notes or patch email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ED82BC-8222-41E7-AA38-FB0A1207E721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Bug Tracking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be converting from GNATS to </a:t>
            </a:r>
            <a:r>
              <a:rPr lang="en-US" dirty="0" err="1" smtClean="0"/>
              <a:t>Bugzilla</a:t>
            </a:r>
            <a:endParaRPr lang="en-US" dirty="0" smtClean="0"/>
          </a:p>
          <a:p>
            <a:pPr lvl="1"/>
            <a:r>
              <a:rPr lang="en-US" dirty="0" smtClean="0"/>
              <a:t>GNATS no longer actively maintained </a:t>
            </a:r>
          </a:p>
          <a:p>
            <a:pPr lvl="1"/>
            <a:r>
              <a:rPr lang="en-US" dirty="0" smtClean="0"/>
              <a:t>Homegrown Perl scripts for Gnats interface are limiting and difficult to maintain</a:t>
            </a:r>
          </a:p>
          <a:p>
            <a:pPr lvl="1"/>
            <a:r>
              <a:rPr lang="en-US" dirty="0" err="1" smtClean="0"/>
              <a:t>Bugzilla</a:t>
            </a:r>
            <a:r>
              <a:rPr lang="en-US" dirty="0" smtClean="0"/>
              <a:t> is an active open source software</a:t>
            </a:r>
          </a:p>
          <a:p>
            <a:pPr lvl="1"/>
            <a:r>
              <a:rPr lang="en-US" dirty="0" err="1" smtClean="0"/>
              <a:t>Bugzilla</a:t>
            </a:r>
            <a:r>
              <a:rPr lang="en-US" dirty="0" smtClean="0"/>
              <a:t> can provide additional capabilities such as filing a model file along with the 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EAE5-5783-4B5B-9B5E-6237F14901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Training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700" dirty="0" smtClean="0"/>
              <a:t>Intro to Simulation</a:t>
            </a:r>
          </a:p>
          <a:p>
            <a:pPr lvl="1" eaLnBrk="1" hangingPunct="1">
              <a:defRPr/>
            </a:pPr>
            <a:r>
              <a:rPr lang="en-US" sz="2200" dirty="0" smtClean="0"/>
              <a:t>Classes held when there is enough interest / demand </a:t>
            </a:r>
          </a:p>
          <a:p>
            <a:pPr lvl="1" eaLnBrk="1" hangingPunct="1">
              <a:defRPr/>
            </a:pPr>
            <a:r>
              <a:rPr lang="en-US" sz="2200" dirty="0" smtClean="0"/>
              <a:t>Class dates chosen to accommodate participants’ schedules</a:t>
            </a:r>
          </a:p>
          <a:p>
            <a:pPr eaLnBrk="1" hangingPunct="1">
              <a:defRPr/>
            </a:pPr>
            <a:r>
              <a:rPr lang="en-US" sz="2700" dirty="0" smtClean="0"/>
              <a:t>Rulebased Simulation</a:t>
            </a:r>
          </a:p>
          <a:p>
            <a:pPr lvl="1" eaLnBrk="1" hangingPunct="1">
              <a:defRPr/>
            </a:pPr>
            <a:r>
              <a:rPr lang="en-US" sz="2200" dirty="0" smtClean="0"/>
              <a:t>Typically held a month or two after the Intro class</a:t>
            </a:r>
          </a:p>
          <a:p>
            <a:pPr lvl="1" eaLnBrk="1" hangingPunct="1">
              <a:defRPr/>
            </a:pPr>
            <a:r>
              <a:rPr lang="en-US" sz="2200" dirty="0" smtClean="0"/>
              <a:t>Need to have completed Intro to Simulation class</a:t>
            </a:r>
          </a:p>
          <a:p>
            <a:pPr eaLnBrk="1" hangingPunct="1">
              <a:defRPr/>
            </a:pPr>
            <a:r>
              <a:rPr lang="en-US" sz="2700" dirty="0" smtClean="0"/>
              <a:t>Accounting</a:t>
            </a:r>
          </a:p>
          <a:p>
            <a:pPr lvl="1" eaLnBrk="1" hangingPunct="1">
              <a:defRPr/>
            </a:pPr>
            <a:r>
              <a:rPr lang="en-US" sz="2200" dirty="0" smtClean="0"/>
              <a:t>Typically held a month or two after the Rules class</a:t>
            </a:r>
          </a:p>
          <a:p>
            <a:pPr lvl="1" eaLnBrk="1" hangingPunct="1">
              <a:defRPr/>
            </a:pPr>
            <a:r>
              <a:rPr lang="en-US" sz="2200" dirty="0" smtClean="0"/>
              <a:t>Need to have completed both other classes</a:t>
            </a:r>
          </a:p>
          <a:p>
            <a:pPr eaLnBrk="1" hangingPunct="1">
              <a:defRPr/>
            </a:pPr>
            <a:r>
              <a:rPr lang="en-US" sz="2700" dirty="0" smtClean="0"/>
              <a:t>Optimization</a:t>
            </a:r>
          </a:p>
          <a:p>
            <a:pPr lvl="1" eaLnBrk="1" hangingPunct="1">
              <a:defRPr/>
            </a:pPr>
            <a:r>
              <a:rPr lang="en-US" sz="2200" dirty="0" smtClean="0"/>
              <a:t>Under development</a:t>
            </a:r>
          </a:p>
          <a:p>
            <a:pPr eaLnBrk="1" hangingPunct="1">
              <a:defRPr/>
            </a:pPr>
            <a:r>
              <a:rPr lang="en-US" sz="2700" dirty="0" smtClean="0"/>
              <a:t>Web-based Special Topics?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E37534-23E8-4DE4-A7D8-E848511C6763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err="1" smtClean="0"/>
              <a:t>Qt</a:t>
            </a:r>
            <a:r>
              <a:rPr lang="en-US" dirty="0" smtClean="0"/>
              <a:t> Porting Road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828800" lvl="4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EAE5-5783-4B5B-9B5E-6237F149013D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7000"/>
            <a:ext cx="9144000" cy="4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6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Software Development Team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Professional software engineers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Continuity and institutional knowledge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Variety of complimentary backgrounds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Professional water resource engineers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Engineering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User support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Professional support staff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Software configuration management (licensing, releases)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Hardware maintenance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895785C-32CA-44EE-B026-06F1EA66BA3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Qt3 to Qt4 Port Status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823561"/>
              </p:ext>
            </p:extLst>
          </p:nvPr>
        </p:nvGraphicFramePr>
        <p:xfrm>
          <a:off x="247650" y="1286996"/>
          <a:ext cx="8704263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491"/>
                <a:gridCol w="2541494"/>
                <a:gridCol w="2255278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Feb</a:t>
                      </a:r>
                      <a:r>
                        <a:rPr lang="en-US" sz="2800" baseline="0" dirty="0" smtClean="0"/>
                        <a:t> 2010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Feb 2012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Qt3</a:t>
                      </a:r>
                      <a:r>
                        <a:rPr lang="en-US" sz="3600" baseline="0" dirty="0" smtClean="0"/>
                        <a:t> Dialogs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91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11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Qt3 Lists &amp; Tables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69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21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EAE5-5783-4B5B-9B5E-6237F149013D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47990"/>
              </p:ext>
            </p:extLst>
          </p:nvPr>
        </p:nvGraphicFramePr>
        <p:xfrm>
          <a:off x="228602" y="3449300"/>
          <a:ext cx="87136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222"/>
                <a:gridCol w="356347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Major Qt3 Components Remaining in 2010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Accounting View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Completed (RW</a:t>
                      </a:r>
                      <a:r>
                        <a:rPr lang="en-US" sz="2800" baseline="0" dirty="0" smtClean="0"/>
                        <a:t> 6.1)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SCT (system control table)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 do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Other Slot</a:t>
                      </a:r>
                      <a:r>
                        <a:rPr lang="en-US" sz="2800" baseline="0" dirty="0" smtClean="0"/>
                        <a:t> Data Display Tables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Completed (RW 6.2)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RPL Expression Frame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 do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22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Development Process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88925" indent="-288925" eaLnBrk="1" hangingPunct="1">
              <a:lnSpc>
                <a:spcPct val="90000"/>
              </a:lnSpc>
            </a:pPr>
            <a:r>
              <a:rPr lang="en-US" smtClean="0"/>
              <a:t>Our goal is to deliver professional quality software applications which meet our users’ needs: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Requirements analysis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Requirements document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High level design document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Estimates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Other documents as appropriate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Document reviews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EDC8D8-2787-4B96-9A90-B8BCE667D2F1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Development Process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  <a:p>
            <a:pPr lvl="1" eaLnBrk="1" hangingPunct="1"/>
            <a:r>
              <a:rPr lang="en-US" smtClean="0"/>
              <a:t>Write code</a:t>
            </a:r>
          </a:p>
          <a:p>
            <a:pPr lvl="1" eaLnBrk="1" hangingPunct="1"/>
            <a:r>
              <a:rPr lang="en-US" smtClean="0"/>
              <a:t>Unit test (may include writing test code)</a:t>
            </a:r>
          </a:p>
          <a:p>
            <a:pPr lvl="1" eaLnBrk="1" hangingPunct="1"/>
            <a:r>
              <a:rPr lang="en-US" smtClean="0"/>
              <a:t>Peer code review (correctness, efficiency, coding standard conformance, readability, maintainability),</a:t>
            </a:r>
          </a:p>
          <a:p>
            <a:pPr lvl="1" eaLnBrk="1" hangingPunct="1"/>
            <a:r>
              <a:rPr lang="en-US" smtClean="0"/>
              <a:t>Integration testing (including regression tests, memory analysis)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B9CEF23-9B08-4C76-BBBB-E623A4FE0EA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Maintenance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smtClean="0"/>
              <a:t>Bug fixing</a:t>
            </a:r>
          </a:p>
          <a:p>
            <a:pPr lvl="1" eaLnBrk="1" hangingPunct="1"/>
            <a:r>
              <a:rPr lang="en-US" sz="2200" smtClean="0"/>
              <a:t>Critical bugs fixed for next patch release</a:t>
            </a:r>
          </a:p>
          <a:p>
            <a:pPr lvl="1" eaLnBrk="1" hangingPunct="1"/>
            <a:r>
              <a:rPr lang="en-US" sz="2200" smtClean="0"/>
              <a:t>Non-critical bugs deferred to next major release</a:t>
            </a:r>
          </a:p>
          <a:p>
            <a:pPr lvl="1" eaLnBrk="1" hangingPunct="1"/>
            <a:r>
              <a:rPr lang="en-US" sz="2200" smtClean="0"/>
              <a:t>Before major release thorough review of bug list to identify bugs to fix for release</a:t>
            </a:r>
          </a:p>
          <a:p>
            <a:pPr eaLnBrk="1" hangingPunct="1"/>
            <a:r>
              <a:rPr lang="en-US" sz="2700" smtClean="0"/>
              <a:t>RiverWare development requires many software packages:</a:t>
            </a:r>
          </a:p>
          <a:p>
            <a:pPr lvl="1" eaLnBrk="1" hangingPunct="1"/>
            <a:r>
              <a:rPr lang="en-US" sz="2200" smtClean="0"/>
              <a:t>Applications or libraries</a:t>
            </a:r>
          </a:p>
          <a:p>
            <a:pPr lvl="1" eaLnBrk="1" hangingPunct="1"/>
            <a:r>
              <a:rPr lang="en-US" sz="2200" smtClean="0"/>
              <a:t>Commercial</a:t>
            </a:r>
          </a:p>
          <a:p>
            <a:pPr lvl="1" eaLnBrk="1" hangingPunct="1"/>
            <a:r>
              <a:rPr lang="en-US" sz="2200" smtClean="0"/>
              <a:t>Open Source</a:t>
            </a:r>
          </a:p>
          <a:p>
            <a:pPr lvl="1" eaLnBrk="1" hangingPunct="1"/>
            <a:r>
              <a:rPr lang="en-US" sz="2200" smtClean="0"/>
              <a:t>Home Grown (Java, Perl, Python, Tcl/Tk)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963E85-7662-410C-B209-1C8E1EA054DA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Software Maintenance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Operating Systems: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Windows:  XP, Vista, 7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Solaris: 2.9, 2.10 (last RiverWare release)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RiverWare Functionality: </a:t>
            </a:r>
            <a:r>
              <a:rPr lang="en-US" sz="2000" dirty="0" smtClean="0"/>
              <a:t>Qt, </a:t>
            </a:r>
            <a:r>
              <a:rPr lang="en-US" sz="2000" dirty="0" err="1" smtClean="0"/>
              <a:t>Qwt</a:t>
            </a:r>
            <a:r>
              <a:rPr lang="en-US" sz="2000" dirty="0" smtClean="0"/>
              <a:t>, CPLEX, Concert, </a:t>
            </a:r>
            <a:r>
              <a:rPr lang="en-US" sz="2000" dirty="0" err="1" smtClean="0"/>
              <a:t>FlexLM</a:t>
            </a:r>
            <a:r>
              <a:rPr lang="en-US" sz="2000" dirty="0" smtClean="0"/>
              <a:t>, Reprise, </a:t>
            </a:r>
            <a:r>
              <a:rPr lang="en-US" sz="2000" dirty="0" err="1" smtClean="0"/>
              <a:t>HecGen</a:t>
            </a:r>
            <a:r>
              <a:rPr lang="en-US" sz="2000" dirty="0" smtClean="0"/>
              <a:t>, </a:t>
            </a:r>
            <a:r>
              <a:rPr lang="en-US" sz="2000" dirty="0" err="1" smtClean="0"/>
              <a:t>heclib</a:t>
            </a:r>
            <a:r>
              <a:rPr lang="en-US" sz="2000" dirty="0" smtClean="0"/>
              <a:t>, Oracle, MODFLOW, </a:t>
            </a:r>
            <a:r>
              <a:rPr lang="en-US" sz="2000" dirty="0" err="1" smtClean="0"/>
              <a:t>Tcl</a:t>
            </a:r>
            <a:r>
              <a:rPr lang="en-US" sz="2000" dirty="0" smtClean="0"/>
              <a:t>, </a:t>
            </a:r>
            <a:r>
              <a:rPr lang="en-US" sz="2000" dirty="0" err="1" smtClean="0"/>
              <a:t>zlib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Source Control, Builds, Regression Tests, Releases: </a:t>
            </a:r>
            <a:r>
              <a:rPr lang="en-US" sz="2000" dirty="0" smtClean="0"/>
              <a:t>CVS, </a:t>
            </a:r>
            <a:r>
              <a:rPr lang="en-US" sz="2000" dirty="0" err="1" smtClean="0"/>
              <a:t>TkCVS</a:t>
            </a:r>
            <a:r>
              <a:rPr lang="en-US" sz="2000" dirty="0" smtClean="0"/>
              <a:t> (moving to </a:t>
            </a:r>
            <a:r>
              <a:rPr lang="en-US" sz="2000" dirty="0" err="1" smtClean="0"/>
              <a:t>Git</a:t>
            </a:r>
            <a:r>
              <a:rPr lang="en-US" sz="2000" dirty="0" smtClean="0"/>
              <a:t> and </a:t>
            </a:r>
            <a:r>
              <a:rPr lang="en-US" sz="2000" dirty="0" err="1" smtClean="0"/>
              <a:t>Git</a:t>
            </a:r>
            <a:r>
              <a:rPr lang="en-US" sz="2000" dirty="0" smtClean="0"/>
              <a:t> Extensions), </a:t>
            </a:r>
            <a:r>
              <a:rPr lang="en-US" sz="2000" dirty="0" err="1" smtClean="0"/>
              <a:t>rw</a:t>
            </a:r>
            <a:r>
              <a:rPr lang="en-US" sz="2000" dirty="0" smtClean="0"/>
              <a:t>-checkout, </a:t>
            </a:r>
            <a:r>
              <a:rPr lang="en-US" sz="2000" dirty="0" err="1" smtClean="0"/>
              <a:t>rw-config</a:t>
            </a:r>
            <a:r>
              <a:rPr lang="en-US" sz="2000" dirty="0" smtClean="0"/>
              <a:t>, </a:t>
            </a:r>
            <a:r>
              <a:rPr lang="en-US" sz="2000" dirty="0" err="1" smtClean="0"/>
              <a:t>rw</a:t>
            </a:r>
            <a:r>
              <a:rPr lang="en-US" sz="2000" dirty="0" smtClean="0"/>
              <a:t>-update, </a:t>
            </a:r>
            <a:r>
              <a:rPr lang="en-US" sz="2000" dirty="0" err="1" smtClean="0"/>
              <a:t>rw</a:t>
            </a:r>
            <a:r>
              <a:rPr lang="en-US" sz="2000" dirty="0" smtClean="0"/>
              <a:t>-build, </a:t>
            </a:r>
            <a:r>
              <a:rPr lang="en-US" sz="2000" dirty="0" err="1" smtClean="0"/>
              <a:t>rw-rt</a:t>
            </a:r>
            <a:r>
              <a:rPr lang="en-US" sz="2000" dirty="0" smtClean="0"/>
              <a:t>, </a:t>
            </a:r>
            <a:r>
              <a:rPr lang="en-US" sz="2000" dirty="0" err="1" smtClean="0"/>
              <a:t>modelcomp</a:t>
            </a:r>
            <a:r>
              <a:rPr lang="en-US" sz="2000" dirty="0" smtClean="0"/>
              <a:t>, cvs-copy.pl, InstallShield, </a:t>
            </a:r>
            <a:r>
              <a:rPr lang="en-US" sz="2000" dirty="0" err="1" smtClean="0"/>
              <a:t>rw</a:t>
            </a:r>
            <a:r>
              <a:rPr lang="en-US" sz="2000" dirty="0" smtClean="0"/>
              <a:t>-release, </a:t>
            </a:r>
            <a:r>
              <a:rPr lang="en-US" sz="2000" dirty="0" err="1" smtClean="0"/>
              <a:t>rw</a:t>
            </a:r>
            <a:r>
              <a:rPr lang="en-US" sz="2000" dirty="0" smtClean="0"/>
              <a:t>-install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Compilers, Debuggers, Performance Analysis: </a:t>
            </a:r>
            <a:r>
              <a:rPr lang="en-US" sz="2000" dirty="0" smtClean="0"/>
              <a:t>Microsoft Visual Studio, Sun Studio, Intel Fortran, Rational Purify and Quantify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Bug Tracking, User Support: </a:t>
            </a:r>
            <a:r>
              <a:rPr lang="en-US" sz="2000" dirty="0" smtClean="0"/>
              <a:t>Gnats (moving to </a:t>
            </a:r>
            <a:r>
              <a:rPr lang="en-US" sz="2000" dirty="0" err="1" smtClean="0"/>
              <a:t>Bugzilla</a:t>
            </a:r>
            <a:r>
              <a:rPr lang="en-US" sz="2000" dirty="0" smtClean="0"/>
              <a:t>), Perl CGI scripts, </a:t>
            </a:r>
            <a:r>
              <a:rPr lang="en-US" sz="2000" dirty="0" err="1" smtClean="0"/>
              <a:t>SupportTool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Web Pages, Online Payment System: </a:t>
            </a:r>
            <a:r>
              <a:rPr lang="en-US" sz="2000" dirty="0" err="1" smtClean="0"/>
              <a:t>DreamWeaver</a:t>
            </a:r>
            <a:r>
              <a:rPr lang="en-US" sz="2000" dirty="0" smtClean="0"/>
              <a:t>, Photoshop, Perl and Python CGI scripts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32B7407-7C74-4F3E-B4C3-5EF8B635D0C6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Software Maintenance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Many pieces to the puzzle and many dependencies between the pieces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New versions of third-party software are continually released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Monitor and evaluate new versions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New versions may be compatible with RiverWare or they may require substantial RiverWare code changes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New versions may affect other third-party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Estimate effort and schedule upgrade to new version, keeping in mind release schedule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Keeping current requires </a:t>
            </a:r>
            <a:r>
              <a:rPr lang="en-US" sz="2700" b="1" dirty="0" smtClean="0">
                <a:solidFill>
                  <a:srgbClr val="0070C0"/>
                </a:solidFill>
              </a:rPr>
              <a:t>significant</a:t>
            </a:r>
            <a:r>
              <a:rPr lang="en-US" sz="2700" dirty="0" smtClean="0"/>
              <a:t>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E903D3-FC59-43D8-ADEF-D61DDCC374E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 Support Procedure</a:t>
            </a:r>
          </a:p>
        </p:txBody>
      </p:sp>
      <p:sp>
        <p:nvSpPr>
          <p:cNvPr id="17411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 user support questions should be sent to: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70C0"/>
                </a:solidFill>
              </a:rPr>
              <a:t>riverware-support@colorado.edu</a:t>
            </a:r>
          </a:p>
          <a:p>
            <a:pPr eaLnBrk="1" hangingPunct="1"/>
            <a:r>
              <a:rPr lang="en-US" dirty="0" smtClean="0"/>
              <a:t>Multiple support staff receive email and most appropriate or available person can respond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E8F74B-E951-4D79-A6C2-D08D26E3EF2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Releases</a:t>
            </a:r>
          </a:p>
        </p:txBody>
      </p:sp>
      <p:sp>
        <p:nvSpPr>
          <p:cNvPr id="18435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700" dirty="0" smtClean="0"/>
              <a:t>Typically two releases each year, with additional patch releases as necessary</a:t>
            </a:r>
          </a:p>
          <a:p>
            <a:pPr>
              <a:lnSpc>
                <a:spcPct val="80000"/>
              </a:lnSpc>
            </a:pPr>
            <a:endParaRPr lang="en-US" sz="2700" dirty="0" smtClean="0"/>
          </a:p>
          <a:p>
            <a:pPr>
              <a:lnSpc>
                <a:spcPct val="80000"/>
              </a:lnSpc>
            </a:pPr>
            <a:r>
              <a:rPr lang="en-US" sz="2700" dirty="0" smtClean="0"/>
              <a:t>Numbering: RiverWare</a:t>
            </a:r>
            <a:r>
              <a:rPr lang="en-US" sz="2700" dirty="0" smtClean="0">
                <a:solidFill>
                  <a:srgbClr val="0070C0"/>
                </a:solidFill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</a:rPr>
              <a:t>Major.Minor.Patch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500" dirty="0" smtClean="0"/>
              <a:t>where Major = major version number (currently 6)</a:t>
            </a:r>
            <a:br>
              <a:rPr lang="en-US" sz="2500" dirty="0" smtClean="0"/>
            </a:br>
            <a:r>
              <a:rPr lang="en-US" sz="2500" dirty="0" smtClean="0"/>
              <a:t>           Minor = minor version number (currently 1)</a:t>
            </a:r>
            <a:br>
              <a:rPr lang="en-US" sz="2500" dirty="0" smtClean="0"/>
            </a:br>
            <a:r>
              <a:rPr lang="en-US" sz="2500" dirty="0" smtClean="0"/>
              <a:t>           Patch = patch level number (currently 2)</a:t>
            </a:r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700" dirty="0" smtClean="0"/>
              <a:t>Downloading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From the web site:</a:t>
            </a:r>
            <a:br>
              <a:rPr lang="en-US" sz="2000" dirty="0" smtClean="0"/>
            </a:br>
            <a:r>
              <a:rPr lang="en-US" sz="2000" dirty="0" smtClean="0"/>
              <a:t>http://cadswes2.colorado.edu/downloads/riverware/releases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0050133-E736-4AE5-B26A-DAFDCDA15A89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4778</TotalTime>
  <Words>905</Words>
  <Application>Microsoft Office PowerPoint</Application>
  <PresentationFormat>On-screen Show (4:3)</PresentationFormat>
  <Paragraphs>195</Paragraphs>
  <Slides>20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Executive</vt:lpstr>
      <vt:lpstr>Software Development, Maintenance, Releases and Tech Transfer</vt:lpstr>
      <vt:lpstr>Software Development Team</vt:lpstr>
      <vt:lpstr>Software Development Process</vt:lpstr>
      <vt:lpstr>Software Development Process</vt:lpstr>
      <vt:lpstr>Software Maintenance</vt:lpstr>
      <vt:lpstr>Software Maintenance</vt:lpstr>
      <vt:lpstr>Software Maintenance</vt:lpstr>
      <vt:lpstr>User Support Procedure</vt:lpstr>
      <vt:lpstr>Releases</vt:lpstr>
      <vt:lpstr>Releases</vt:lpstr>
      <vt:lpstr>Snapshots</vt:lpstr>
      <vt:lpstr>Other Tools available</vt:lpstr>
      <vt:lpstr>Other Tools available</vt:lpstr>
      <vt:lpstr>Bugs</vt:lpstr>
      <vt:lpstr>PowerPoint Presentation</vt:lpstr>
      <vt:lpstr>Bugs</vt:lpstr>
      <vt:lpstr>New Bug Tracking Software</vt:lpstr>
      <vt:lpstr>Training</vt:lpstr>
      <vt:lpstr>Our Qt Porting Road Map</vt:lpstr>
      <vt:lpstr>Qt3 to Qt4 Port Status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River and Reservoir Modeling Environment</dc:title>
  <dc:creator>Edie Zagona</dc:creator>
  <cp:lastModifiedBy>Philip J Weinstein</cp:lastModifiedBy>
  <cp:revision>273</cp:revision>
  <cp:lastPrinted>2000-04-04T17:37:26Z</cp:lastPrinted>
  <dcterms:created xsi:type="dcterms:W3CDTF">1995-05-28T16:02:17Z</dcterms:created>
  <dcterms:modified xsi:type="dcterms:W3CDTF">2012-01-28T01:54:18Z</dcterms:modified>
</cp:coreProperties>
</file>