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17"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Lst>
  <p:sldSz cx="9144000" cy="6858000" type="screen4x3"/>
  <p:notesSz cx="9144000" cy="6858000"/>
  <p:custDataLst>
    <p:tags r:id="rId20"/>
  </p:custDataLst>
  <p:defaultTextStyle>
    <a:defPPr>
      <a:defRPr lang="en-US"/>
    </a:defPPr>
    <a:lvl1pPr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521415D9-36F7-43E2-AB2F-B90AF26B5E84}">
      <p14:sectionLst xmlns:p14="http://schemas.microsoft.com/office/powerpoint/2010/main">
        <p14:section name="Default Section" id="{DE949262-21CF-4233-9357-866B12994A1D}">
          <p14:sldIdLst>
            <p14:sldId id="256"/>
            <p14:sldId id="257"/>
            <p14:sldId id="258"/>
            <p14:sldId id="259"/>
            <p14:sldId id="260"/>
            <p14:sldId id="261"/>
            <p14:sldId id="262"/>
            <p14:sldId id="263"/>
            <p14:sldId id="265"/>
            <p14:sldId id="264"/>
            <p14:sldId id="266"/>
            <p14:sldId id="267"/>
            <p14:sldId id="268"/>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D60093"/>
    <a:srgbClr val="8CC22C"/>
    <a:srgbClr val="2ED4E6"/>
    <a:srgbClr val="FFFF00"/>
    <a:srgbClr val="A50021"/>
    <a:srgbClr val="00FF00"/>
    <a:srgbClr val="FFFF66"/>
    <a:srgbClr val="FFFF9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86386" autoAdjust="0"/>
  </p:normalViewPr>
  <p:slideViewPr>
    <p:cSldViewPr snapToGrid="0">
      <p:cViewPr>
        <p:scale>
          <a:sx n="71" d="100"/>
          <a:sy n="71" d="100"/>
        </p:scale>
        <p:origin x="-1002" y="-690"/>
      </p:cViewPr>
      <p:guideLst>
        <p:guide orient="horz" pos="2160"/>
        <p:guide pos="31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9" d="100"/>
        <a:sy n="79" d="100"/>
      </p:scale>
      <p:origin x="0" y="0"/>
    </p:cViewPr>
  </p:sorterViewPr>
  <p:notesViewPr>
    <p:cSldViewPr snapToGrid="0">
      <p:cViewPr varScale="1">
        <p:scale>
          <a:sx n="116" d="100"/>
          <a:sy n="116" d="100"/>
        </p:scale>
        <p:origin x="-276" y="-9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Date Placeholder 5"/>
          <p:cNvSpPr>
            <a:spLocks noGrp="1"/>
          </p:cNvSpPr>
          <p:nvPr>
            <p:ph type="dt" sz="quarter" idx="1"/>
          </p:nvPr>
        </p:nvSpPr>
        <p:spPr>
          <a:xfrm>
            <a:off x="1" y="6514864"/>
            <a:ext cx="3962820" cy="343136"/>
          </a:xfrm>
          <a:prstGeom prst="rect">
            <a:avLst/>
          </a:prstGeom>
        </p:spPr>
        <p:txBody>
          <a:bodyPr vert="horz" lIns="90491" tIns="45246" rIns="90491" bIns="45246" rtlCol="0"/>
          <a:lstStyle>
            <a:lvl1pPr algn="l">
              <a:defRPr sz="1200" dirty="0" smtClean="0"/>
            </a:lvl1pPr>
          </a:lstStyle>
          <a:p>
            <a:pPr>
              <a:defRPr/>
            </a:pPr>
            <a:r>
              <a:rPr lang="en-US" dirty="0" err="1" smtClean="0"/>
              <a:t>RiverWare</a:t>
            </a:r>
            <a:r>
              <a:rPr lang="en-US" dirty="0" smtClean="0"/>
              <a:t> </a:t>
            </a:r>
            <a:r>
              <a:rPr lang="en-US" dirty="0"/>
              <a:t>User Group Meeting</a:t>
            </a:r>
            <a:r>
              <a:rPr lang="en-US" dirty="0" smtClean="0"/>
              <a:t> --  February 1-2, 2012</a:t>
            </a:r>
            <a:endParaRPr lang="en-US" dirty="0"/>
          </a:p>
        </p:txBody>
      </p:sp>
      <p:sp>
        <p:nvSpPr>
          <p:cNvPr id="7" name="Date Placeholder 5"/>
          <p:cNvSpPr txBox="1">
            <a:spLocks/>
          </p:cNvSpPr>
          <p:nvPr/>
        </p:nvSpPr>
        <p:spPr>
          <a:xfrm>
            <a:off x="4695568" y="6514864"/>
            <a:ext cx="4448436" cy="343136"/>
          </a:xfrm>
          <a:prstGeom prst="rect">
            <a:avLst/>
          </a:prstGeom>
        </p:spPr>
        <p:txBody>
          <a:bodyPr lIns="90491" tIns="45246" rIns="90491" bIns="45246"/>
          <a:lstStyle>
            <a:lvl1pPr algn="r">
              <a:defRPr sz="1200"/>
            </a:lvl1pPr>
          </a:lstStyle>
          <a:p>
            <a:pPr>
              <a:defRPr/>
            </a:pPr>
            <a:r>
              <a:rPr lang="en-US" dirty="0" smtClean="0"/>
              <a:t>CADSWES / Groundwater Modeling and Calibration Tools  (</a:t>
            </a:r>
            <a:fld id="{6FBF8306-1B9B-4535-9E2D-4A1711D12621}" type="slidenum">
              <a:rPr lang="en-US" smtClean="0"/>
              <a:pPr>
                <a:defRPr/>
              </a:pPr>
              <a:t>‹#›</a:t>
            </a:fld>
            <a:r>
              <a:rPr lang="en-US" dirty="0" smtClean="0"/>
              <a:t>)</a:t>
            </a:r>
          </a:p>
        </p:txBody>
      </p:sp>
    </p:spTree>
    <p:extLst>
      <p:ext uri="{BB962C8B-B14F-4D97-AF65-F5344CB8AC3E}">
        <p14:creationId xmlns:p14="http://schemas.microsoft.com/office/powerpoint/2010/main" val="149901305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255184"/>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a:noFill/>
          <a:ln w="12700">
            <a:solidFill>
              <a:prstClr val="black"/>
            </a:solidFill>
          </a:ln>
        </p:spPr>
      </p:sp>
      <p:sp>
        <p:nvSpPr>
          <p:cNvPr id="3" name="Notes Placeholder 2"/>
          <p:cNvSpPr>
            <a:spLocks noGrp="1"/>
          </p:cNvSpPr>
          <p:nvPr>
            <p:ph type="body" idx="1"/>
          </p:nvPr>
        </p:nvSpPr>
        <p:spPr>
          <a:xfrm>
            <a:off x="914820" y="3258023"/>
            <a:ext cx="7314363" cy="3085864"/>
          </a:xfrm>
          <a:prstGeom prst="rect">
            <a:avLst/>
          </a:prstGeom>
        </p:spPr>
        <p:txBody>
          <a:bodyPr lIns="90491" tIns="45246" rIns="90491" bIns="45246"/>
          <a:lstStyle/>
          <a:p>
            <a:r>
              <a:rPr lang="en-US" dirty="0" smtClean="0"/>
              <a:t>This presentation talks about</a:t>
            </a:r>
            <a:r>
              <a:rPr lang="en-US" baseline="0" dirty="0" smtClean="0"/>
              <a:t> the groundwater modeling and calibration tools. First lets talk about the Groundwater. Remember, the groundwater storage object models well, storage of water in the ground. </a:t>
            </a:r>
            <a:r>
              <a:rPr lang="en-US" dirty="0" smtClean="0"/>
              <a:t>It simulates flow between adjacent objects using an explicit equation based on head difference and conductance. So,</a:t>
            </a:r>
            <a:r>
              <a:rPr lang="en-US" baseline="0" dirty="0" smtClean="0"/>
              <a:t> usually a model has a network of groundwater objects.</a:t>
            </a:r>
          </a:p>
          <a:p>
            <a:endParaRPr lang="en-US" baseline="0" dirty="0" smtClean="0"/>
          </a:p>
          <a:p>
            <a:r>
              <a:rPr lang="en-US" baseline="0" dirty="0" smtClean="0"/>
              <a:t>Following are some changes to the groundwater object.</a:t>
            </a:r>
            <a:r>
              <a:rPr lang="en-US" dirty="0" smtClean="0"/>
              <a:t> I’m actually going</a:t>
            </a:r>
            <a:r>
              <a:rPr lang="en-US" baseline="0" dirty="0" smtClean="0"/>
              <a:t> to talk about these backwards, upcoming work first, then recent changes. </a:t>
            </a:r>
            <a:endParaRPr lang="en-US" dirty="0"/>
          </a:p>
        </p:txBody>
      </p:sp>
    </p:spTree>
    <p:extLst>
      <p:ext uri="{BB962C8B-B14F-4D97-AF65-F5344CB8AC3E}">
        <p14:creationId xmlns:p14="http://schemas.microsoft.com/office/powerpoint/2010/main" val="4002465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a:noFill/>
          <a:ln w="12700">
            <a:solidFill>
              <a:prstClr val="black"/>
            </a:solidFill>
          </a:ln>
        </p:spPr>
      </p:sp>
      <p:sp>
        <p:nvSpPr>
          <p:cNvPr id="3" name="Notes Placeholder 2"/>
          <p:cNvSpPr>
            <a:spLocks noGrp="1"/>
          </p:cNvSpPr>
          <p:nvPr>
            <p:ph type="body" idx="1"/>
          </p:nvPr>
        </p:nvSpPr>
        <p:spPr>
          <a:xfrm>
            <a:off x="914820" y="3258023"/>
            <a:ext cx="7314363" cy="3085864"/>
          </a:xfrm>
          <a:prstGeom prst="rect">
            <a:avLst/>
          </a:prstGeom>
        </p:spPr>
        <p:txBody>
          <a:bodyPr lIns="90491" tIns="45246" rIns="90491" bIns="45246"/>
          <a:lstStyle/>
          <a:p>
            <a:r>
              <a:rPr lang="en-US" dirty="0" smtClean="0"/>
              <a:t>First, we have developed a proposed approach</a:t>
            </a:r>
            <a:r>
              <a:rPr lang="en-US" baseline="0" dirty="0" smtClean="0"/>
              <a:t> to add salinity modeling to the GW object. This is a two layer approach where the thickness of the upper layer remains constant and then the concentration and mass of salt is tracked. This  design is under review and we plan to begin work on it soon. </a:t>
            </a:r>
            <a:endParaRPr lang="en-US" dirty="0"/>
          </a:p>
        </p:txBody>
      </p:sp>
    </p:spTree>
    <p:extLst>
      <p:ext uri="{BB962C8B-B14F-4D97-AF65-F5344CB8AC3E}">
        <p14:creationId xmlns:p14="http://schemas.microsoft.com/office/powerpoint/2010/main" val="419200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a:noFill/>
          <a:ln w="12700">
            <a:solidFill>
              <a:prstClr val="black"/>
            </a:solidFill>
          </a:ln>
        </p:spPr>
      </p:sp>
      <p:sp>
        <p:nvSpPr>
          <p:cNvPr id="3" name="Notes Placeholder 2"/>
          <p:cNvSpPr>
            <a:spLocks noGrp="1"/>
          </p:cNvSpPr>
          <p:nvPr>
            <p:ph type="body" idx="1"/>
          </p:nvPr>
        </p:nvSpPr>
        <p:spPr>
          <a:xfrm>
            <a:off x="914820" y="3258023"/>
            <a:ext cx="7314363" cy="3085864"/>
          </a:xfrm>
          <a:prstGeom prst="rect">
            <a:avLst/>
          </a:prstGeom>
        </p:spPr>
        <p:txBody>
          <a:bodyPr lIns="90491" tIns="45246" rIns="90491" bIns="45246"/>
          <a:lstStyle/>
          <a:p>
            <a:r>
              <a:rPr lang="en-US" dirty="0" smtClean="0"/>
              <a:t>The RiverWare</a:t>
            </a:r>
            <a:r>
              <a:rPr lang="en-US" baseline="0" dirty="0" smtClean="0"/>
              <a:t> MODFLOW link was found to not be functional due to some library </a:t>
            </a:r>
            <a:r>
              <a:rPr lang="en-US" baseline="0" dirty="0" err="1" smtClean="0"/>
              <a:t>incompatiblities</a:t>
            </a:r>
            <a:r>
              <a:rPr lang="en-US" baseline="0" dirty="0" smtClean="0"/>
              <a:t>. Nobody is currently using this. To prevent users from trying to use it, we disabled it in 6.1. So you can no longer select the methods. To fix the connection, we just need to sort out the libraries which takes time and we don’t want to do this until someone actually needs it.</a:t>
            </a:r>
            <a:endParaRPr lang="en-US" dirty="0"/>
          </a:p>
        </p:txBody>
      </p:sp>
    </p:spTree>
    <p:extLst>
      <p:ext uri="{BB962C8B-B14F-4D97-AF65-F5344CB8AC3E}">
        <p14:creationId xmlns:p14="http://schemas.microsoft.com/office/powerpoint/2010/main" val="2019887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a:noFill/>
          <a:ln w="12700">
            <a:solidFill>
              <a:prstClr val="black"/>
            </a:solidFill>
          </a:ln>
        </p:spPr>
      </p:sp>
      <p:sp>
        <p:nvSpPr>
          <p:cNvPr id="3" name="Notes Placeholder 2"/>
          <p:cNvSpPr>
            <a:spLocks noGrp="1"/>
          </p:cNvSpPr>
          <p:nvPr>
            <p:ph type="body" idx="1"/>
          </p:nvPr>
        </p:nvSpPr>
        <p:spPr>
          <a:xfrm>
            <a:off x="914820" y="3258023"/>
            <a:ext cx="7314363" cy="3085864"/>
          </a:xfrm>
          <a:prstGeom prst="rect">
            <a:avLst/>
          </a:prstGeom>
        </p:spPr>
        <p:txBody>
          <a:bodyPr lIns="90491" tIns="45246" rIns="90491" bIns="45246"/>
          <a:lstStyle/>
          <a:p>
            <a:r>
              <a:rPr lang="en-US" dirty="0" smtClean="0"/>
              <a:t>The other</a:t>
            </a:r>
            <a:r>
              <a:rPr lang="en-US" baseline="0" dirty="0" smtClean="0"/>
              <a:t> big change on the GW object has to do with conductance. </a:t>
            </a:r>
            <a:r>
              <a:rPr lang="en-US" dirty="0" smtClean="0"/>
              <a:t>Previously, the user had to specify the conductance</a:t>
            </a:r>
            <a:r>
              <a:rPr lang="en-US" baseline="0" dirty="0" smtClean="0"/>
              <a:t> in each flow direction.  </a:t>
            </a:r>
          </a:p>
          <a:p>
            <a:endParaRPr lang="en-US" baseline="0" dirty="0" smtClean="0"/>
          </a:p>
          <a:p>
            <a:r>
              <a:rPr lang="en-US" baseline="0" dirty="0" smtClean="0"/>
              <a:t>Well, conductance is actually computed by the Conductivity, the area, and the distance. </a:t>
            </a:r>
          </a:p>
          <a:p>
            <a:endParaRPr lang="en-US" baseline="0" dirty="0" smtClean="0"/>
          </a:p>
          <a:p>
            <a:r>
              <a:rPr lang="en-US" baseline="0" dirty="0" smtClean="0"/>
              <a:t>This was difficult to calibrate. To try a new conductivity, you had to externally calculate the conductance. Further, if you didn’t have identical </a:t>
            </a:r>
            <a:r>
              <a:rPr lang="en-US" baseline="0" dirty="0" err="1" smtClean="0"/>
              <a:t>conductances</a:t>
            </a:r>
            <a:r>
              <a:rPr lang="en-US" baseline="0" dirty="0" smtClean="0"/>
              <a:t> on adjacent objects, mass would not be conserved. This made it even harder to work with. </a:t>
            </a:r>
            <a:endParaRPr lang="en-US" dirty="0"/>
          </a:p>
        </p:txBody>
      </p:sp>
    </p:spTree>
    <p:extLst>
      <p:ext uri="{BB962C8B-B14F-4D97-AF65-F5344CB8AC3E}">
        <p14:creationId xmlns:p14="http://schemas.microsoft.com/office/powerpoint/2010/main" val="339846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a:noFill/>
          <a:ln w="12700">
            <a:solidFill>
              <a:prstClr val="black"/>
            </a:solidFill>
          </a:ln>
        </p:spPr>
      </p:sp>
      <p:sp>
        <p:nvSpPr>
          <p:cNvPr id="3" name="Notes Placeholder 2"/>
          <p:cNvSpPr>
            <a:spLocks noGrp="1"/>
          </p:cNvSpPr>
          <p:nvPr>
            <p:ph type="body" idx="1"/>
          </p:nvPr>
        </p:nvSpPr>
        <p:spPr>
          <a:xfrm>
            <a:off x="914820" y="3258023"/>
            <a:ext cx="7314363" cy="3085864"/>
          </a:xfrm>
          <a:prstGeom prst="rect">
            <a:avLst/>
          </a:prstGeom>
        </p:spPr>
        <p:txBody>
          <a:bodyPr lIns="90491" tIns="45246" rIns="90491" bIns="45246"/>
          <a:lstStyle/>
          <a:p>
            <a:r>
              <a:rPr lang="en-US" dirty="0" smtClean="0"/>
              <a:t>The solution to this is</a:t>
            </a:r>
            <a:r>
              <a:rPr lang="en-US" baseline="0" dirty="0" smtClean="0"/>
              <a:t> a new method to compute the conductance at the beginning of the run. This method uses the object’s and adjacent </a:t>
            </a:r>
            <a:r>
              <a:rPr lang="en-US" baseline="0" dirty="0" err="1" smtClean="0"/>
              <a:t>objects’s</a:t>
            </a:r>
            <a:r>
              <a:rPr lang="en-US" baseline="0" dirty="0" smtClean="0"/>
              <a:t> geometry, conductivity and </a:t>
            </a:r>
            <a:r>
              <a:rPr lang="en-US" baseline="0" dirty="0" err="1" smtClean="0"/>
              <a:t>anistropy</a:t>
            </a:r>
            <a:r>
              <a:rPr lang="en-US" baseline="0" dirty="0" smtClean="0"/>
              <a:t> ratio to compute the conductance in each direction. </a:t>
            </a:r>
          </a:p>
          <a:p>
            <a:endParaRPr lang="en-US" baseline="0" dirty="0" smtClean="0"/>
          </a:p>
          <a:p>
            <a:r>
              <a:rPr lang="en-US" baseline="0" dirty="0" smtClean="0"/>
              <a:t>This ensures that adjacent </a:t>
            </a:r>
            <a:r>
              <a:rPr lang="en-US" baseline="0" dirty="0" err="1" smtClean="0"/>
              <a:t>conductances</a:t>
            </a:r>
            <a:r>
              <a:rPr lang="en-US" baseline="0" dirty="0" smtClean="0"/>
              <a:t> are the same.</a:t>
            </a:r>
          </a:p>
          <a:p>
            <a:r>
              <a:rPr lang="en-US" baseline="0" dirty="0" smtClean="0"/>
              <a:t/>
            </a:r>
            <a:br>
              <a:rPr lang="en-US" baseline="0" dirty="0" smtClean="0"/>
            </a:br>
            <a:r>
              <a:rPr lang="en-US" baseline="0" dirty="0" smtClean="0"/>
              <a:t>It will be released in the next version 6.2</a:t>
            </a:r>
          </a:p>
          <a:p>
            <a:endParaRPr lang="en-US" baseline="0" dirty="0" smtClean="0"/>
          </a:p>
          <a:p>
            <a:r>
              <a:rPr lang="en-US" baseline="0" dirty="0" smtClean="0"/>
              <a:t>A further enhancement to the conductance calculation is to allow there to be a series of conductance on the Reach that is based on the wetted area, which in turn is based on the inflows.</a:t>
            </a:r>
          </a:p>
          <a:p>
            <a:endParaRPr lang="en-US" baseline="0" dirty="0" smtClean="0"/>
          </a:p>
          <a:p>
            <a:r>
              <a:rPr lang="en-US" baseline="0" dirty="0" smtClean="0"/>
              <a:t>Now let’s move on to more calibration tools that were implemented to help with this </a:t>
            </a:r>
            <a:r>
              <a:rPr lang="en-US" baseline="0" smtClean="0"/>
              <a:t>groundwater model.</a:t>
            </a:r>
            <a:endParaRPr lang="en-US" dirty="0"/>
          </a:p>
        </p:txBody>
      </p:sp>
    </p:spTree>
    <p:extLst>
      <p:ext uri="{BB962C8B-B14F-4D97-AF65-F5344CB8AC3E}">
        <p14:creationId xmlns:p14="http://schemas.microsoft.com/office/powerpoint/2010/main" val="678680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51529"/>
            <a:ext cx="7772400" cy="2725271"/>
          </a:xfrm>
        </p:spPr>
        <p:txBody>
          <a:bodyPr/>
          <a:lstStyle>
            <a:lvl1pPr>
              <a:lnSpc>
                <a:spcPct val="10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February 1-2,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2012 RiverWare User Group Meeting</a:t>
            </a:r>
            <a:endParaRPr lang="en-US" dirty="0"/>
          </a:p>
        </p:txBody>
      </p:sp>
      <p:sp>
        <p:nvSpPr>
          <p:cNvPr id="6"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773C711E-CA36-41E8-A04D-74EEF4E43AA2}" type="slidenum">
              <a:rPr lang="en-US"/>
              <a:pPr>
                <a:defRPr/>
              </a:pPr>
              <a:t>‹#›</a:t>
            </a:fld>
            <a:endParaRPr lang="en-US" dirty="0"/>
          </a:p>
        </p:txBody>
      </p:sp>
      <p:grpSp>
        <p:nvGrpSpPr>
          <p:cNvPr id="9" name="Group 14"/>
          <p:cNvGrpSpPr>
            <a:grpSpLocks noChangeAspect="1"/>
          </p:cNvGrpSpPr>
          <p:nvPr userDrawn="1"/>
        </p:nvGrpSpPr>
        <p:grpSpPr bwMode="auto">
          <a:xfrm>
            <a:off x="2514600" y="304800"/>
            <a:ext cx="4114800" cy="1657350"/>
            <a:chOff x="1737122" y="304799"/>
            <a:chExt cx="5486400" cy="2210310"/>
          </a:xfrm>
        </p:grpSpPr>
        <p:pic>
          <p:nvPicPr>
            <p:cNvPr id="10" name="Picture 10" descr="RiverWare_smoothed_Blue8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7122" y="304799"/>
              <a:ext cx="5486400" cy="1332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CADSWES&amp;RW3X1"/>
            <p:cNvPicPr>
              <a:picLocks noChangeAspect="1" noChangeArrowheads="1"/>
            </p:cNvPicPr>
            <p:nvPr/>
          </p:nvPicPr>
          <p:blipFill>
            <a:blip r:embed="rId3">
              <a:extLst>
                <a:ext uri="{28A0092B-C50C-407E-A947-70E740481C1C}">
                  <a14:useLocalDpi xmlns:a14="http://schemas.microsoft.com/office/drawing/2010/main" val="0"/>
                </a:ext>
              </a:extLst>
            </a:blip>
            <a:srcRect b="61693"/>
            <a:stretch>
              <a:fillRect/>
            </a:stretch>
          </p:blipFill>
          <p:spPr bwMode="auto">
            <a:xfrm>
              <a:off x="1737122" y="1752600"/>
              <a:ext cx="5486400" cy="762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46974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373534" y="6524978"/>
            <a:ext cx="563034" cy="252942"/>
          </a:xfrm>
          <a:prstGeom prst="rect">
            <a:avLst/>
          </a:prstGeom>
        </p:spPr>
        <p:txBody>
          <a:bodyPr/>
          <a:lstStyle/>
          <a:p>
            <a:fld id="{99A7EAE5-5783-4B5B-9B5E-6237F149013D}" type="slidenum">
              <a:rPr lang="en-US" smtClean="0"/>
              <a:pPr/>
              <a:t>‹#›</a:t>
            </a:fld>
            <a:endParaRPr lang="en-US"/>
          </a:p>
        </p:txBody>
      </p:sp>
      <p:sp>
        <p:nvSpPr>
          <p:cNvPr id="7" name="Date Placeholder 3"/>
          <p:cNvSpPr txBox="1">
            <a:spLocks/>
          </p:cNvSpPr>
          <p:nvPr userDrawn="1"/>
        </p:nvSpPr>
        <p:spPr>
          <a:xfrm>
            <a:off x="212580" y="6553200"/>
            <a:ext cx="2087033" cy="252942"/>
          </a:xfrm>
          <a:prstGeom prst="rect">
            <a:avLst/>
          </a:prstGeom>
        </p:spPr>
        <p:txBody>
          <a:bodyPr vert="horz" lIns="91440" tIns="45720" rIns="45720" bIns="45720" rtlCol="0" anchor="ctr"/>
          <a:lstStyle>
            <a:defPPr>
              <a:defRPr lang="en-US"/>
            </a:defPPr>
            <a:lvl1pPr algn="l" rtl="0" eaLnBrk="0" fontAlgn="base" hangingPunct="0">
              <a:spcBef>
                <a:spcPct val="0"/>
              </a:spcBef>
              <a:spcAft>
                <a:spcPct val="0"/>
              </a:spcAft>
              <a:defRPr sz="100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defRPr/>
            </a:pPr>
            <a:r>
              <a:rPr lang="en-US" dirty="0" smtClean="0"/>
              <a:t>February 1-2, 2012</a:t>
            </a:r>
            <a:endParaRPr lang="en-US" dirty="0"/>
          </a:p>
        </p:txBody>
      </p:sp>
      <p:sp>
        <p:nvSpPr>
          <p:cNvPr id="8" name="Footer Placeholder 4"/>
          <p:cNvSpPr txBox="1">
            <a:spLocks/>
          </p:cNvSpPr>
          <p:nvPr userDrawn="1"/>
        </p:nvSpPr>
        <p:spPr>
          <a:xfrm>
            <a:off x="2832309" y="6553200"/>
            <a:ext cx="3461455" cy="248355"/>
          </a:xfrm>
          <a:prstGeom prst="rect">
            <a:avLst/>
          </a:prstGeom>
        </p:spPr>
        <p:txBody>
          <a:bodyPr vert="horz" lIns="45720" tIns="45720" rIns="91440" bIns="45720" rtlCol="0" anchor="ctr"/>
          <a:lstStyle>
            <a:defPPr>
              <a:defRPr lang="en-US"/>
            </a:defPPr>
            <a:lvl1pPr algn="l" rtl="0" eaLnBrk="0" fontAlgn="base" hangingPunct="0">
              <a:spcBef>
                <a:spcPct val="0"/>
              </a:spcBef>
              <a:spcAft>
                <a:spcPct val="0"/>
              </a:spcAft>
              <a:defRPr sz="1000" b="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2851104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210235"/>
            <a:ext cx="4240306" cy="5123329"/>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Content Placeholder 8"/>
          <p:cNvSpPr>
            <a:spLocks noGrp="1"/>
          </p:cNvSpPr>
          <p:nvPr>
            <p:ph sz="quarter" idx="13"/>
          </p:nvPr>
        </p:nvSpPr>
        <p:spPr>
          <a:xfrm>
            <a:off x="282388" y="1223682"/>
            <a:ext cx="4125020" cy="513677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16"/>
          </p:nvPr>
        </p:nvSpPr>
        <p:spPr>
          <a:xfrm>
            <a:off x="8373534" y="6524978"/>
            <a:ext cx="563034" cy="252942"/>
          </a:xfrm>
          <a:prstGeom prst="rect">
            <a:avLst/>
          </a:prstGeom>
        </p:spPr>
        <p:txBody>
          <a:bodyPr/>
          <a:lstStyle>
            <a:lvl1pPr>
              <a:defRPr/>
            </a:lvl1pPr>
          </a:lstStyle>
          <a:p>
            <a:pPr>
              <a:defRPr/>
            </a:pPr>
            <a:fld id="{CDF61324-AC38-4501-9DE6-895173DB69EF}" type="slidenum">
              <a:rPr lang="en-US"/>
              <a:pPr>
                <a:defRPr/>
              </a:pPr>
              <a:t>‹#›</a:t>
            </a:fld>
            <a:endParaRPr lang="en-US"/>
          </a:p>
        </p:txBody>
      </p:sp>
      <p:sp>
        <p:nvSpPr>
          <p:cNvPr id="8" name="Date Placeholder 3"/>
          <p:cNvSpPr txBox="1">
            <a:spLocks/>
          </p:cNvSpPr>
          <p:nvPr userDrawn="1"/>
        </p:nvSpPr>
        <p:spPr>
          <a:xfrm>
            <a:off x="185685" y="6485509"/>
            <a:ext cx="2087033" cy="252942"/>
          </a:xfrm>
          <a:prstGeom prst="rect">
            <a:avLst/>
          </a:prstGeom>
        </p:spPr>
        <p:txBody>
          <a:bodyPr vert="horz" lIns="91440" tIns="45720" rIns="45720" bIns="45720" rtlCol="0" anchor="ctr"/>
          <a:lstStyle>
            <a:defPPr>
              <a:defRPr lang="en-US"/>
            </a:defPPr>
            <a:lvl1pPr algn="l" rtl="0" eaLnBrk="0" fontAlgn="base" hangingPunct="0">
              <a:spcBef>
                <a:spcPct val="0"/>
              </a:spcBef>
              <a:spcAft>
                <a:spcPct val="0"/>
              </a:spcAft>
              <a:defRPr sz="100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defRPr/>
            </a:pPr>
            <a:r>
              <a:rPr lang="en-US" dirty="0" smtClean="0"/>
              <a:t>February 1-2, 2012</a:t>
            </a:r>
            <a:endParaRPr lang="en-US" dirty="0"/>
          </a:p>
        </p:txBody>
      </p:sp>
      <p:sp>
        <p:nvSpPr>
          <p:cNvPr id="10" name="Footer Placeholder 4"/>
          <p:cNvSpPr txBox="1">
            <a:spLocks/>
          </p:cNvSpPr>
          <p:nvPr userDrawn="1"/>
        </p:nvSpPr>
        <p:spPr>
          <a:xfrm>
            <a:off x="2805414" y="6485509"/>
            <a:ext cx="3461455" cy="248355"/>
          </a:xfrm>
          <a:prstGeom prst="rect">
            <a:avLst/>
          </a:prstGeom>
        </p:spPr>
        <p:txBody>
          <a:bodyPr vert="horz" lIns="45720" tIns="45720" rIns="91440" bIns="45720" rtlCol="0" anchor="ctr"/>
          <a:lstStyle>
            <a:defPPr>
              <a:defRPr lang="en-US"/>
            </a:defPPr>
            <a:lvl1pPr algn="l" rtl="0" eaLnBrk="0" fontAlgn="base" hangingPunct="0">
              <a:spcBef>
                <a:spcPct val="0"/>
              </a:spcBef>
              <a:spcAft>
                <a:spcPct val="0"/>
              </a:spcAft>
              <a:defRPr sz="1000" b="0" kern="1200">
                <a:solidFill>
                  <a:schemeClr val="tx1">
                    <a:lumMod val="65000"/>
                    <a:lumOff val="35000"/>
                  </a:schemeClr>
                </a:solidFill>
                <a:effectLst/>
                <a:latin typeface="Century Gothic" pitchFamily="34" charset="0"/>
                <a:ea typeface="+mn-ea"/>
                <a:cs typeface="+mn-cs"/>
              </a:defRPr>
            </a:lvl1pPr>
            <a:lvl2pPr marL="4572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rgbClr val="777777"/>
                </a:solidFill>
                <a:effectLst>
                  <a:outerShdw blurRad="38100" dist="38100" dir="2700000" algn="tl">
                    <a:srgbClr val="000000">
                      <a:alpha val="43137"/>
                    </a:srgbClr>
                  </a:outerShdw>
                </a:effectLst>
                <a:latin typeface="Times New Roman" pitchFamily="18" charset="0"/>
                <a:ea typeface="+mn-ea"/>
                <a:cs typeface="+mn-cs"/>
              </a:defRPr>
            </a:lvl9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8392019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1156447"/>
            <a:ext cx="426271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52683" y="1169894"/>
            <a:ext cx="4239000"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Content Placeholder 10"/>
          <p:cNvSpPr>
            <a:spLocks noGrp="1"/>
          </p:cNvSpPr>
          <p:nvPr>
            <p:ph sz="quarter" idx="13"/>
          </p:nvPr>
        </p:nvSpPr>
        <p:spPr>
          <a:xfrm>
            <a:off x="255494" y="1896035"/>
            <a:ext cx="4243354" cy="449131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72583" y="1922929"/>
            <a:ext cx="4229369" cy="446442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17"/>
          </p:nvPr>
        </p:nvSpPr>
        <p:spPr>
          <a:xfrm>
            <a:off x="8373534" y="6524978"/>
            <a:ext cx="563034" cy="252942"/>
          </a:xfrm>
          <a:prstGeom prst="rect">
            <a:avLst/>
          </a:prstGeom>
        </p:spPr>
        <p:txBody>
          <a:bodyPr/>
          <a:lstStyle>
            <a:lvl1pPr>
              <a:defRPr/>
            </a:lvl1pPr>
          </a:lstStyle>
          <a:p>
            <a:pPr>
              <a:defRPr/>
            </a:pPr>
            <a:fld id="{A8CFA77D-37DF-4830-AE2B-0C44DD711D79}" type="slidenum">
              <a:rPr lang="en-US"/>
              <a:pPr>
                <a:defRPr/>
              </a:pPr>
              <a:t>‹#›</a:t>
            </a:fld>
            <a:endParaRPr lang="en-US"/>
          </a:p>
        </p:txBody>
      </p:sp>
      <p:sp>
        <p:nvSpPr>
          <p:cNvPr id="10"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smtClean="0"/>
              <a:t>February 1-2, 2012</a:t>
            </a:r>
            <a:endParaRPr lang="en-US" dirty="0"/>
          </a:p>
        </p:txBody>
      </p:sp>
      <p:sp>
        <p:nvSpPr>
          <p:cNvPr id="12" name="Footer Placeholder 4"/>
          <p:cNvSpPr>
            <a:spLocks noGrp="1"/>
          </p:cNvSpPr>
          <p:nvPr>
            <p:ph type="ftr" sz="quarter" idx="18"/>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487467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695F00CA-007C-43B0-A60B-35E5A70A1851}" type="slidenum">
              <a:rPr lang="en-US"/>
              <a:pPr>
                <a:defRPr/>
              </a:pPr>
              <a:t>‹#›</a:t>
            </a:fld>
            <a:endParaRPr lang="en-US"/>
          </a:p>
        </p:txBody>
      </p:sp>
      <p:sp>
        <p:nvSpPr>
          <p:cNvPr id="6"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smtClean="0"/>
              <a:t>February 1-2, 2012</a:t>
            </a:r>
            <a:endParaRPr lang="en-US" dirty="0"/>
          </a:p>
        </p:txBody>
      </p:sp>
      <p:sp>
        <p:nvSpPr>
          <p:cNvPr id="7"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26586713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8373534" y="6524978"/>
            <a:ext cx="563034" cy="252942"/>
          </a:xfrm>
          <a:prstGeom prst="rect">
            <a:avLst/>
          </a:prstGeom>
        </p:spPr>
        <p:txBody>
          <a:bodyPr/>
          <a:lstStyle>
            <a:lvl1pPr>
              <a:defRPr/>
            </a:lvl1pPr>
          </a:lstStyle>
          <a:p>
            <a:pPr>
              <a:defRPr/>
            </a:pPr>
            <a:fld id="{309D3CE1-7156-41FC-99C5-B1CFA1ECB965}" type="slidenum">
              <a:rPr lang="en-US"/>
              <a:pPr>
                <a:defRPr/>
              </a:pPr>
              <a:t>‹#›</a:t>
            </a:fld>
            <a:endParaRPr lang="en-US"/>
          </a:p>
        </p:txBody>
      </p:sp>
      <p:sp>
        <p:nvSpPr>
          <p:cNvPr id="5"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smtClean="0"/>
              <a:t>February 1-2, 2012</a:t>
            </a:r>
            <a:endParaRPr lang="en-US" dirty="0"/>
          </a:p>
        </p:txBody>
      </p:sp>
      <p:sp>
        <p:nvSpPr>
          <p:cNvPr id="6"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11131482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2046" y="206189"/>
            <a:ext cx="8619565"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255494" y="1519518"/>
            <a:ext cx="4240306" cy="488128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32965"/>
            <a:ext cx="4213412" cy="482749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1030"/>
          <p:cNvSpPr>
            <a:spLocks noGrp="1" noChangeArrowheads="1"/>
          </p:cNvSpPr>
          <p:nvPr>
            <p:ph type="sldNum" sz="quarter" idx="12"/>
          </p:nvPr>
        </p:nvSpPr>
        <p:spPr>
          <a:ln/>
        </p:spPr>
        <p:txBody>
          <a:bodyPr/>
          <a:lstStyle>
            <a:lvl1pPr>
              <a:defRPr/>
            </a:lvl1pPr>
          </a:lstStyle>
          <a:p>
            <a:pPr>
              <a:defRPr/>
            </a:pPr>
            <a:fld id="{19EFAD96-0A2D-45A6-BA4D-D2F7071F4EF3}" type="slidenum">
              <a:rPr lang="en-US"/>
              <a:pPr>
                <a:defRPr/>
              </a:pPr>
              <a:t>‹#›</a:t>
            </a:fld>
            <a:endParaRPr lang="en-US" dirty="0"/>
          </a:p>
        </p:txBody>
      </p:sp>
      <p:sp>
        <p:nvSpPr>
          <p:cNvPr id="8" name="Date Placeholder 3"/>
          <p:cNvSpPr>
            <a:spLocks noGrp="1"/>
          </p:cNvSpPr>
          <p:nvPr>
            <p:ph type="dt" sz="half" idx="13"/>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smtClean="0"/>
              <a:t>February 1-2, 2012</a:t>
            </a:r>
            <a:endParaRPr lang="en-US" dirty="0"/>
          </a:p>
        </p:txBody>
      </p:sp>
      <p:sp>
        <p:nvSpPr>
          <p:cNvPr id="9"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Tree>
    <p:extLst>
      <p:ext uri="{BB962C8B-B14F-4D97-AF65-F5344CB8AC3E}">
        <p14:creationId xmlns:p14="http://schemas.microsoft.com/office/powerpoint/2010/main" val="399096858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7067" y="214488"/>
            <a:ext cx="8669866" cy="818665"/>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248355" y="1151906"/>
            <a:ext cx="8703734" cy="5327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4" name="Date Placeholder 3"/>
          <p:cNvSpPr>
            <a:spLocks noGrp="1"/>
          </p:cNvSpPr>
          <p:nvPr>
            <p:ph type="dt" sz="half" idx="2"/>
          </p:nvPr>
        </p:nvSpPr>
        <p:spPr>
          <a:xfrm>
            <a:off x="221544" y="6524978"/>
            <a:ext cx="2087033" cy="252942"/>
          </a:xfrm>
          <a:prstGeom prst="rect">
            <a:avLst/>
          </a:prstGeom>
        </p:spPr>
        <p:txBody>
          <a:bodyPr vert="horz" lIns="91440" tIns="45720" rIns="45720" bIns="45720" rtlCol="0" anchor="ctr"/>
          <a:lstStyle>
            <a:lvl1pPr algn="l">
              <a:defRPr sz="1000">
                <a:solidFill>
                  <a:schemeClr val="tx1">
                    <a:lumMod val="65000"/>
                    <a:lumOff val="35000"/>
                  </a:schemeClr>
                </a:solidFill>
                <a:effectLst/>
                <a:latin typeface="Century Gothic" pitchFamily="34" charset="0"/>
              </a:defRPr>
            </a:lvl1pPr>
          </a:lstStyle>
          <a:p>
            <a:pPr>
              <a:defRPr/>
            </a:pPr>
            <a:r>
              <a:rPr lang="en-US" smtClean="0"/>
              <a:t>February 1-2, 2012</a:t>
            </a:r>
            <a:endParaRPr lang="en-US" dirty="0"/>
          </a:p>
        </p:txBody>
      </p:sp>
      <p:sp>
        <p:nvSpPr>
          <p:cNvPr id="5" name="Footer Placeholder 4"/>
          <p:cNvSpPr>
            <a:spLocks noGrp="1"/>
          </p:cNvSpPr>
          <p:nvPr>
            <p:ph type="ftr" sz="quarter" idx="3"/>
          </p:nvPr>
        </p:nvSpPr>
        <p:spPr>
          <a:xfrm>
            <a:off x="2841273" y="6524978"/>
            <a:ext cx="3461455" cy="248355"/>
          </a:xfrm>
          <a:prstGeom prst="rect">
            <a:avLst/>
          </a:prstGeom>
        </p:spPr>
        <p:txBody>
          <a:bodyPr vert="horz" lIns="45720" tIns="45720" rIns="91440" bIns="45720" rtlCol="0" anchor="ctr"/>
          <a:lstStyle>
            <a:lvl1pPr algn="l">
              <a:defRPr sz="1000" b="0">
                <a:solidFill>
                  <a:schemeClr val="tx1">
                    <a:lumMod val="65000"/>
                    <a:lumOff val="35000"/>
                  </a:schemeClr>
                </a:solidFill>
                <a:effectLst/>
                <a:latin typeface="Century Gothic" pitchFamily="34" charset="0"/>
              </a:defRPr>
            </a:lvl1pPr>
          </a:lstStyle>
          <a:p>
            <a:pPr algn="ctr">
              <a:defRPr/>
            </a:pPr>
            <a:r>
              <a:rPr lang="en-US" dirty="0" smtClean="0"/>
              <a:t>2012 RiverWare User Group Meeting</a:t>
            </a:r>
            <a:endParaRPr lang="en-US" dirty="0"/>
          </a:p>
        </p:txBody>
      </p:sp>
      <p:sp>
        <p:nvSpPr>
          <p:cNvPr id="7" name="Slide Number Placeholder 5"/>
          <p:cNvSpPr>
            <a:spLocks noGrp="1"/>
          </p:cNvSpPr>
          <p:nvPr>
            <p:ph type="sldNum" sz="quarter" idx="4"/>
          </p:nvPr>
        </p:nvSpPr>
        <p:spPr>
          <a:xfrm>
            <a:off x="8373534" y="6524978"/>
            <a:ext cx="563034" cy="252942"/>
          </a:xfrm>
          <a:prstGeom prst="rect">
            <a:avLst/>
          </a:prstGeom>
        </p:spPr>
        <p:txBody>
          <a:bodyPr/>
          <a:lstStyle>
            <a:lvl1pPr algn="r">
              <a:defRPr sz="1000">
                <a:effectLst/>
                <a:latin typeface="+mj-lt"/>
              </a:defRPr>
            </a:lvl1pPr>
          </a:lstStyle>
          <a:p>
            <a:pPr>
              <a:defRPr/>
            </a:pPr>
            <a:fld id="{773C711E-CA36-41E8-A04D-74EEF4E43AA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1" r:id="rId1"/>
    <p:sldLayoutId id="2147483845" r:id="rId2"/>
    <p:sldLayoutId id="2147483833" r:id="rId3"/>
    <p:sldLayoutId id="2147483834" r:id="rId4"/>
    <p:sldLayoutId id="2147483835" r:id="rId5"/>
    <p:sldLayoutId id="2147483836" r:id="rId6"/>
    <p:sldLayoutId id="2147483846" r:id="rId7"/>
  </p:sldLayoutIdLst>
  <p:timing>
    <p:tnLst>
      <p:par>
        <p:cTn id="1" dur="indefinite" restart="never" nodeType="tmRoot"/>
      </p:par>
    </p:tnLst>
  </p:timing>
  <p:hf sldNum="0" hdr="0" dt="0"/>
  <p:txStyles>
    <p:titleStyle>
      <a:lvl1pPr algn="ctr" rtl="0" fontAlgn="base">
        <a:lnSpc>
          <a:spcPts val="5800"/>
        </a:lnSpc>
        <a:spcBef>
          <a:spcPct val="0"/>
        </a:spcBef>
        <a:spcAft>
          <a:spcPct val="0"/>
        </a:spcAft>
        <a:defRPr sz="48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fontAlgn="base">
        <a:lnSpc>
          <a:spcPts val="5800"/>
        </a:lnSpc>
        <a:spcBef>
          <a:spcPct val="0"/>
        </a:spcBef>
        <a:spcAft>
          <a:spcPct val="0"/>
        </a:spcAft>
        <a:defRPr sz="5400">
          <a:solidFill>
            <a:schemeClr val="tx2"/>
          </a:solidFill>
          <a:latin typeface="Palatino Linotype" pitchFamily="18" charset="0"/>
        </a:defRPr>
      </a:lvl2pPr>
      <a:lvl3pPr algn="ctr" rtl="0" fontAlgn="base">
        <a:lnSpc>
          <a:spcPts val="5800"/>
        </a:lnSpc>
        <a:spcBef>
          <a:spcPct val="0"/>
        </a:spcBef>
        <a:spcAft>
          <a:spcPct val="0"/>
        </a:spcAft>
        <a:defRPr sz="5400">
          <a:solidFill>
            <a:schemeClr val="tx2"/>
          </a:solidFill>
          <a:latin typeface="Palatino Linotype" pitchFamily="18" charset="0"/>
        </a:defRPr>
      </a:lvl3pPr>
      <a:lvl4pPr algn="ctr" rtl="0" fontAlgn="base">
        <a:lnSpc>
          <a:spcPts val="5800"/>
        </a:lnSpc>
        <a:spcBef>
          <a:spcPct val="0"/>
        </a:spcBef>
        <a:spcAft>
          <a:spcPct val="0"/>
        </a:spcAft>
        <a:defRPr sz="5400">
          <a:solidFill>
            <a:schemeClr val="tx2"/>
          </a:solidFill>
          <a:latin typeface="Palatino Linotype" pitchFamily="18" charset="0"/>
        </a:defRPr>
      </a:lvl4pPr>
      <a:lvl5pPr algn="ctr" rtl="0" fontAlgn="base">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fontAlgn="base">
        <a:spcBef>
          <a:spcPct val="20000"/>
        </a:spcBef>
        <a:spcAft>
          <a:spcPct val="0"/>
        </a:spcAft>
        <a:buFont typeface="Arial" charset="0"/>
        <a:buChar char="•"/>
        <a:defRPr sz="3200" b="1" kern="1200">
          <a:solidFill>
            <a:schemeClr val="tx1"/>
          </a:solidFill>
          <a:latin typeface="+mj-lt"/>
          <a:ea typeface="+mn-ea"/>
          <a:cs typeface="+mn-cs"/>
        </a:defRPr>
      </a:lvl1pPr>
      <a:lvl2pPr marL="742950" indent="-285750" algn="l" rtl="0" fontAlgn="base">
        <a:spcBef>
          <a:spcPct val="20000"/>
        </a:spcBef>
        <a:spcAft>
          <a:spcPct val="0"/>
        </a:spcAft>
        <a:buFont typeface="Courier New" pitchFamily="49" charset="0"/>
        <a:buChar char="o"/>
        <a:defRPr sz="2800" kern="1200">
          <a:solidFill>
            <a:schemeClr val="tx1"/>
          </a:solidFill>
          <a:latin typeface="+mj-lt"/>
          <a:ea typeface="+mn-ea"/>
          <a:cs typeface="+mn-cs"/>
        </a:defRPr>
      </a:lvl2pPr>
      <a:lvl3pPr marL="1143000" indent="-228600" algn="l" rtl="0" fontAlgn="base">
        <a:spcBef>
          <a:spcPct val="20000"/>
        </a:spcBef>
        <a:spcAft>
          <a:spcPct val="0"/>
        </a:spcAft>
        <a:buFont typeface="Arial" charset="0"/>
        <a:buChar char="•"/>
        <a:defRPr sz="2600" kern="1200">
          <a:solidFill>
            <a:schemeClr val="tx1"/>
          </a:solidFill>
          <a:latin typeface="+mj-lt"/>
          <a:ea typeface="+mn-ea"/>
          <a:cs typeface="+mn-cs"/>
        </a:defRPr>
      </a:lvl3pPr>
      <a:lvl4pPr marL="1600200" indent="-228600" algn="l" rtl="0" fontAlgn="base">
        <a:spcBef>
          <a:spcPct val="20000"/>
        </a:spcBef>
        <a:spcAft>
          <a:spcPct val="0"/>
        </a:spcAft>
        <a:buFont typeface="Courier New" pitchFamily="49" charset="0"/>
        <a:buChar char="o"/>
        <a:defRPr sz="2600" kern="1200">
          <a:solidFill>
            <a:schemeClr val="tx1"/>
          </a:solidFill>
          <a:latin typeface="+mj-lt"/>
          <a:ea typeface="+mn-ea"/>
          <a:cs typeface="+mn-cs"/>
        </a:defRPr>
      </a:lvl4pPr>
      <a:lvl5pPr marL="2057400" indent="-228600" algn="l" rtl="0" fontAlgn="base">
        <a:spcBef>
          <a:spcPct val="20000"/>
        </a:spcBef>
        <a:spcAft>
          <a:spcPct val="0"/>
        </a:spcAft>
        <a:buFont typeface="Arial" charset="0"/>
        <a:buChar char="•"/>
        <a:defRPr sz="2400" kern="1200">
          <a:solidFill>
            <a:schemeClr val="tx1"/>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Groundwater Modeling and </a:t>
            </a:r>
            <a:br>
              <a:rPr lang="en-US" dirty="0" smtClean="0"/>
            </a:br>
            <a:r>
              <a:rPr lang="en-US" dirty="0" smtClean="0"/>
              <a:t>Calibration Tools</a:t>
            </a:r>
            <a:endParaRPr lang="en-US" dirty="0"/>
          </a:p>
        </p:txBody>
      </p:sp>
      <p:sp>
        <p:nvSpPr>
          <p:cNvPr id="3" name="Subtitle 2"/>
          <p:cNvSpPr>
            <a:spLocks noGrp="1"/>
          </p:cNvSpPr>
          <p:nvPr>
            <p:ph type="subTitle" idx="1"/>
          </p:nvPr>
        </p:nvSpPr>
        <p:spPr>
          <a:xfrm>
            <a:off x="1371600" y="4953000"/>
            <a:ext cx="6400800" cy="1676400"/>
          </a:xfrm>
        </p:spPr>
        <p:txBody>
          <a:bodyPr>
            <a:normAutofit lnSpcReduction="10000"/>
          </a:bodyPr>
          <a:lstStyle/>
          <a:p>
            <a:r>
              <a:rPr lang="en-US" dirty="0" smtClean="0"/>
              <a:t>2012 RiverWare User Group Meeting</a:t>
            </a:r>
          </a:p>
          <a:p>
            <a:r>
              <a:rPr lang="en-US" dirty="0" smtClean="0"/>
              <a:t>David Neumann and Phil Weinstein</a:t>
            </a:r>
          </a:p>
          <a:p>
            <a:endParaRPr lang="en-US" dirty="0" smtClean="0"/>
          </a:p>
          <a:p>
            <a:r>
              <a:rPr lang="en-US" dirty="0" smtClean="0"/>
              <a:t>February 1, 2012</a:t>
            </a:r>
            <a:endParaRPr lang="en-US" dirty="0"/>
          </a:p>
        </p:txBody>
      </p:sp>
    </p:spTree>
    <p:extLst>
      <p:ext uri="{BB962C8B-B14F-4D97-AF65-F5344CB8AC3E}">
        <p14:creationId xmlns:p14="http://schemas.microsoft.com/office/powerpoint/2010/main" val="492511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SCT Edit Series Slot List Tab (RW 6.1)</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SCT Series Slots Tab: Use of dividers to define groups:</a:t>
            </a:r>
          </a:p>
          <a:p>
            <a:pPr marL="0" indent="0">
              <a:buNone/>
            </a:pPr>
            <a:endParaRPr lang="en-US"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937" y="1842246"/>
            <a:ext cx="8666910" cy="4548039"/>
          </a:xfrm>
          <a:prstGeom prst="rect">
            <a:avLst/>
          </a:prstGeom>
        </p:spPr>
      </p:pic>
    </p:spTree>
    <p:extLst>
      <p:ext uri="{BB962C8B-B14F-4D97-AF65-F5344CB8AC3E}">
        <p14:creationId xmlns:p14="http://schemas.microsoft.com/office/powerpoint/2010/main" val="2213326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SCT Edit Series Slot List Tab </a:t>
            </a:r>
            <a:r>
              <a:rPr lang="en-US" sz="3600" dirty="0"/>
              <a:t>(</a:t>
            </a:r>
            <a:r>
              <a:rPr lang="en-US" sz="3600" dirty="0" smtClean="0"/>
              <a:t>p.2)</a:t>
            </a:r>
            <a:endParaRPr lang="en-US" sz="36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071" y="1156447"/>
            <a:ext cx="8431305" cy="5310184"/>
          </a:xfrm>
        </p:spPr>
      </p:pic>
    </p:spTree>
    <p:extLst>
      <p:ext uri="{BB962C8B-B14F-4D97-AF65-F5344CB8AC3E}">
        <p14:creationId xmlns:p14="http://schemas.microsoft.com/office/powerpoint/2010/main" val="3679085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SCT Edit Series Slot List Tab </a:t>
            </a:r>
            <a:r>
              <a:rPr lang="en-US" sz="3600" dirty="0" smtClean="0"/>
              <a:t>(p.3)</a:t>
            </a:r>
            <a:endParaRPr lang="en-US" sz="3600" dirty="0"/>
          </a:p>
        </p:txBody>
      </p:sp>
      <p:sp>
        <p:nvSpPr>
          <p:cNvPr id="3" name="Content Placeholder 2"/>
          <p:cNvSpPr>
            <a:spLocks noGrp="1"/>
          </p:cNvSpPr>
          <p:nvPr>
            <p:ph idx="1"/>
          </p:nvPr>
        </p:nvSpPr>
        <p:spPr/>
        <p:txBody>
          <a:bodyPr/>
          <a:lstStyle/>
          <a:p>
            <a:pPr marL="0" indent="0">
              <a:buNone/>
            </a:pPr>
            <a:r>
              <a:rPr lang="en-US" dirty="0" smtClean="0"/>
              <a:t>High level op: Create similar groups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71" y="1864938"/>
            <a:ext cx="8437753" cy="4604184"/>
          </a:xfrm>
          <a:prstGeom prst="rect">
            <a:avLst/>
          </a:prstGeom>
        </p:spPr>
      </p:pic>
    </p:spTree>
    <p:extLst>
      <p:ext uri="{BB962C8B-B14F-4D97-AF65-F5344CB8AC3E}">
        <p14:creationId xmlns:p14="http://schemas.microsoft.com/office/powerpoint/2010/main" val="1398380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(RW 6.2)</a:t>
            </a:r>
            <a:endParaRPr lang="en-US" sz="38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6806" y="1152525"/>
            <a:ext cx="7205950" cy="5327650"/>
          </a:xfrm>
        </p:spPr>
      </p:pic>
    </p:spTree>
    <p:extLst>
      <p:ext uri="{BB962C8B-B14F-4D97-AF65-F5344CB8AC3E}">
        <p14:creationId xmlns:p14="http://schemas.microsoft.com/office/powerpoint/2010/main" val="321124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(p.2)</a:t>
            </a:r>
            <a:endParaRPr lang="en-US" sz="3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9282" y="1129554"/>
            <a:ext cx="8579224" cy="5244352"/>
          </a:xfrm>
        </p:spPr>
      </p:pic>
    </p:spTree>
    <p:extLst>
      <p:ext uri="{BB962C8B-B14F-4D97-AF65-F5344CB8AC3E}">
        <p14:creationId xmlns:p14="http://schemas.microsoft.com/office/powerpoint/2010/main" val="3643428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Mass Balance Summary Slots (p.3)</a:t>
            </a:r>
            <a:endParaRPr lang="en-US" sz="38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6698" y="1152525"/>
            <a:ext cx="1381957" cy="5327650"/>
          </a:xfrm>
        </p:spPr>
      </p:pic>
      <p:sp>
        <p:nvSpPr>
          <p:cNvPr id="7" name="TextBox 6"/>
          <p:cNvSpPr txBox="1"/>
          <p:nvPr/>
        </p:nvSpPr>
        <p:spPr>
          <a:xfrm>
            <a:off x="2178424" y="1317812"/>
            <a:ext cx="6602505" cy="5632311"/>
          </a:xfrm>
          <a:prstGeom prst="rect">
            <a:avLst/>
          </a:prstGeom>
          <a:noFill/>
        </p:spPr>
        <p:txBody>
          <a:bodyPr wrap="square" rtlCol="0">
            <a:spAutoFit/>
          </a:bodyPr>
          <a:lstStyle/>
          <a:p>
            <a:pPr marL="457200" indent="-457200">
              <a:buFont typeface="Arial" pitchFamily="34" charset="0"/>
              <a:buChar char="•"/>
            </a:pPr>
            <a:r>
              <a:rPr lang="en-US" sz="3000" dirty="0" smtClean="0">
                <a:solidFill>
                  <a:schemeClr val="tx1"/>
                </a:solidFill>
              </a:rPr>
              <a:t>Created as Slots on Data Objects</a:t>
            </a:r>
          </a:p>
          <a:p>
            <a:pPr marL="457200" indent="-457200">
              <a:buFont typeface="Arial" pitchFamily="34" charset="0"/>
              <a:buChar char="•"/>
            </a:pPr>
            <a:r>
              <a:rPr lang="en-US" sz="3000" dirty="0" smtClean="0">
                <a:solidFill>
                  <a:schemeClr val="tx1"/>
                </a:solidFill>
              </a:rPr>
              <a:t>Three Levels of References to Slots:</a:t>
            </a:r>
          </a:p>
          <a:p>
            <a:pPr marL="971550" lvl="1" indent="-514350">
              <a:buFont typeface="+mj-lt"/>
              <a:buAutoNum type="arabicPeriod"/>
            </a:pPr>
            <a:r>
              <a:rPr lang="en-US" sz="2400" dirty="0" smtClean="0">
                <a:solidFill>
                  <a:schemeClr val="tx1"/>
                </a:solidFill>
              </a:rPr>
              <a:t>“Water Balances”</a:t>
            </a:r>
          </a:p>
          <a:p>
            <a:pPr marL="971550" lvl="1" indent="-514350">
              <a:buFont typeface="+mj-lt"/>
              <a:buAutoNum type="arabicPeriod"/>
            </a:pPr>
            <a:r>
              <a:rPr lang="en-US" sz="2400" dirty="0" smtClean="0">
                <a:solidFill>
                  <a:schemeClr val="tx1"/>
                </a:solidFill>
              </a:rPr>
              <a:t>“Slot Sums” (added or subtracted)</a:t>
            </a:r>
          </a:p>
          <a:p>
            <a:pPr marL="971550" lvl="1" indent="-514350">
              <a:buFont typeface="+mj-lt"/>
              <a:buAutoNum type="arabicPeriod"/>
            </a:pPr>
            <a:r>
              <a:rPr lang="en-US" sz="2400" dirty="0" smtClean="0">
                <a:solidFill>
                  <a:schemeClr val="tx1"/>
                </a:solidFill>
              </a:rPr>
              <a:t>References to Flow or Volume series slots,</a:t>
            </a:r>
            <a:br>
              <a:rPr lang="en-US" sz="2400" dirty="0" smtClean="0">
                <a:solidFill>
                  <a:schemeClr val="tx1"/>
                </a:solidFill>
              </a:rPr>
            </a:br>
            <a:r>
              <a:rPr lang="en-US" sz="2400" dirty="0" smtClean="0">
                <a:solidFill>
                  <a:schemeClr val="tx1"/>
                </a:solidFill>
              </a:rPr>
              <a:t>… including RPL expression series slots.</a:t>
            </a:r>
            <a:br>
              <a:rPr lang="en-US" sz="2400" dirty="0" smtClean="0">
                <a:solidFill>
                  <a:schemeClr val="tx1"/>
                </a:solidFill>
              </a:rPr>
            </a:br>
            <a:endParaRPr lang="en-US" sz="2400" dirty="0" smtClean="0">
              <a:solidFill>
                <a:schemeClr val="tx1"/>
              </a:solidFill>
            </a:endParaRPr>
          </a:p>
          <a:p>
            <a:pPr marL="457200" indent="-457200">
              <a:buFont typeface="Arial" pitchFamily="34" charset="0"/>
              <a:buChar char="•"/>
            </a:pPr>
            <a:r>
              <a:rPr lang="en-US" sz="3000" dirty="0" smtClean="0">
                <a:solidFill>
                  <a:schemeClr val="tx1"/>
                </a:solidFill>
              </a:rPr>
              <a:t>Water Balances and Slot Sums are series slots:</a:t>
            </a:r>
            <a:br>
              <a:rPr lang="en-US" sz="3000" dirty="0" smtClean="0">
                <a:solidFill>
                  <a:schemeClr val="tx1"/>
                </a:solidFill>
              </a:rPr>
            </a:br>
            <a:r>
              <a:rPr lang="en-US" sz="3000" dirty="0" smtClean="0">
                <a:solidFill>
                  <a:schemeClr val="tx1"/>
                </a:solidFill>
              </a:rPr>
              <a:t>… can be used in RPL expressions.</a:t>
            </a:r>
          </a:p>
          <a:p>
            <a:pPr marL="457200" indent="-457200">
              <a:buFont typeface="Arial" pitchFamily="34" charset="0"/>
              <a:buChar char="•"/>
            </a:pPr>
            <a:r>
              <a:rPr lang="en-US" sz="3000" dirty="0" smtClean="0">
                <a:solidFill>
                  <a:schemeClr val="tx1"/>
                </a:solidFill>
              </a:rPr>
              <a:t>Viewable in Flow or Volume units.</a:t>
            </a:r>
          </a:p>
          <a:p>
            <a:pPr marL="457200" indent="-457200">
              <a:buFont typeface="Arial" pitchFamily="34" charset="0"/>
              <a:buChar char="•"/>
            </a:pPr>
            <a:r>
              <a:rPr lang="en-US" sz="3000" dirty="0" smtClean="0">
                <a:solidFill>
                  <a:schemeClr val="tx1"/>
                </a:solidFill>
              </a:rPr>
              <a:t>Viewable in SCT, Plots, Open Slot </a:t>
            </a:r>
            <a:r>
              <a:rPr lang="en-US" sz="3000" dirty="0" err="1" smtClean="0">
                <a:solidFill>
                  <a:schemeClr val="tx1"/>
                </a:solidFill>
              </a:rPr>
              <a:t>dlg</a:t>
            </a:r>
            <a:r>
              <a:rPr lang="en-US" sz="3000" dirty="0" smtClean="0">
                <a:solidFill>
                  <a:schemeClr val="tx1"/>
                </a:solidFill>
              </a:rPr>
              <a:t>.</a:t>
            </a:r>
          </a:p>
          <a:p>
            <a:endParaRPr lang="en-US" sz="3000" dirty="0">
              <a:solidFill>
                <a:schemeClr val="tx1"/>
              </a:solidFill>
            </a:endParaRPr>
          </a:p>
        </p:txBody>
      </p:sp>
    </p:spTree>
    <p:extLst>
      <p:ext uri="{BB962C8B-B14F-4D97-AF65-F5344CB8AC3E}">
        <p14:creationId xmlns:p14="http://schemas.microsoft.com/office/powerpoint/2010/main" val="4104184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067" y="214488"/>
            <a:ext cx="8669866" cy="1748783"/>
          </a:xfrm>
        </p:spPr>
        <p:txBody>
          <a:bodyPr/>
          <a:lstStyle/>
          <a:p>
            <a:r>
              <a:rPr lang="en-US" sz="3200" dirty="0"/>
              <a:t>Groundwater Modeling and </a:t>
            </a:r>
            <a:r>
              <a:rPr lang="en-US" sz="3200" dirty="0" smtClean="0"/>
              <a:t>Calibration Tools</a:t>
            </a:r>
            <a:br>
              <a:rPr lang="en-US" sz="3200" dirty="0" smtClean="0"/>
            </a:br>
            <a:r>
              <a:rPr lang="en-US" dirty="0" smtClean="0"/>
              <a:t>Questions?</a:t>
            </a:r>
            <a:endParaRPr lang="en-US" dirty="0"/>
          </a:p>
        </p:txBody>
      </p:sp>
      <p:sp>
        <p:nvSpPr>
          <p:cNvPr id="3" name="Content Placeholder 2"/>
          <p:cNvSpPr>
            <a:spLocks noGrp="1"/>
          </p:cNvSpPr>
          <p:nvPr>
            <p:ph idx="1"/>
          </p:nvPr>
        </p:nvSpPr>
        <p:spPr>
          <a:xfrm>
            <a:off x="248355" y="2232212"/>
            <a:ext cx="8703734" cy="4247609"/>
          </a:xfrm>
        </p:spPr>
        <p:txBody>
          <a:bodyPr/>
          <a:lstStyle/>
          <a:p>
            <a:r>
              <a:rPr lang="en-US" sz="3400" dirty="0" smtClean="0"/>
              <a:t>Water Quality on Groundwater  </a:t>
            </a:r>
            <a:r>
              <a:rPr lang="en-US" sz="3400" dirty="0" smtClean="0">
                <a:solidFill>
                  <a:schemeClr val="bg1">
                    <a:lumMod val="65000"/>
                  </a:schemeClr>
                </a:solidFill>
              </a:rPr>
              <a:t>(6.2)</a:t>
            </a:r>
          </a:p>
          <a:p>
            <a:r>
              <a:rPr lang="en-US" sz="3400" dirty="0" smtClean="0"/>
              <a:t>MODFLOW Link  </a:t>
            </a:r>
            <a:r>
              <a:rPr lang="en-US" sz="3400" dirty="0" smtClean="0">
                <a:solidFill>
                  <a:schemeClr val="bg1">
                    <a:lumMod val="65000"/>
                  </a:schemeClr>
                </a:solidFill>
              </a:rPr>
              <a:t>(disabled in 6.1)</a:t>
            </a:r>
          </a:p>
          <a:p>
            <a:r>
              <a:rPr lang="en-US" sz="3400" dirty="0" smtClean="0"/>
              <a:t>Conductance Calculation  </a:t>
            </a:r>
            <a:r>
              <a:rPr lang="en-US" sz="3400" dirty="0" smtClean="0">
                <a:solidFill>
                  <a:schemeClr val="bg1">
                    <a:lumMod val="65000"/>
                  </a:schemeClr>
                </a:solidFill>
              </a:rPr>
              <a:t>(6.2)</a:t>
            </a:r>
            <a:endParaRPr lang="en-US" sz="3400" dirty="0" smtClean="0"/>
          </a:p>
          <a:p>
            <a:r>
              <a:rPr lang="en-US" sz="3400" dirty="0" smtClean="0"/>
              <a:t>SCT Object Grid Tab  </a:t>
            </a:r>
            <a:r>
              <a:rPr lang="en-US" sz="3400" dirty="0" smtClean="0">
                <a:solidFill>
                  <a:schemeClr val="bg1">
                    <a:lumMod val="65000"/>
                  </a:schemeClr>
                </a:solidFill>
              </a:rPr>
              <a:t>(6.2)</a:t>
            </a:r>
          </a:p>
          <a:p>
            <a:r>
              <a:rPr lang="en-US" sz="3400" dirty="0" smtClean="0"/>
              <a:t>SCT Edit Series Slot List Tab  </a:t>
            </a:r>
            <a:r>
              <a:rPr lang="en-US" sz="3400" dirty="0" smtClean="0">
                <a:solidFill>
                  <a:schemeClr val="bg1">
                    <a:lumMod val="65000"/>
                  </a:schemeClr>
                </a:solidFill>
              </a:rPr>
              <a:t>(6.1)</a:t>
            </a:r>
          </a:p>
          <a:p>
            <a:r>
              <a:rPr lang="en-US" sz="3400" dirty="0" smtClean="0"/>
              <a:t>Mass Balance Summary Slots  </a:t>
            </a:r>
            <a:r>
              <a:rPr lang="en-US" sz="3400" dirty="0" smtClean="0">
                <a:solidFill>
                  <a:schemeClr val="bg1">
                    <a:lumMod val="65000"/>
                  </a:schemeClr>
                </a:solidFill>
              </a:rPr>
              <a:t>(6.2)</a:t>
            </a:r>
          </a:p>
          <a:p>
            <a:endParaRPr lang="en-US" dirty="0" smtClean="0"/>
          </a:p>
          <a:p>
            <a:endParaRPr lang="en-US" dirty="0"/>
          </a:p>
        </p:txBody>
      </p:sp>
    </p:spTree>
    <p:extLst>
      <p:ext uri="{BB962C8B-B14F-4D97-AF65-F5344CB8AC3E}">
        <p14:creationId xmlns:p14="http://schemas.microsoft.com/office/powerpoint/2010/main" val="3753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Quality on Groundwater</a:t>
            </a:r>
            <a:endParaRPr lang="en-US" dirty="0"/>
          </a:p>
        </p:txBody>
      </p:sp>
      <p:sp>
        <p:nvSpPr>
          <p:cNvPr id="3" name="Content Placeholder 2"/>
          <p:cNvSpPr>
            <a:spLocks noGrp="1"/>
          </p:cNvSpPr>
          <p:nvPr>
            <p:ph idx="1"/>
          </p:nvPr>
        </p:nvSpPr>
        <p:spPr>
          <a:xfrm>
            <a:off x="123314" y="1151906"/>
            <a:ext cx="3510215" cy="5327916"/>
          </a:xfrm>
        </p:spPr>
        <p:txBody>
          <a:bodyPr wrap="square"/>
          <a:lstStyle/>
          <a:p>
            <a:r>
              <a:rPr lang="en-US" dirty="0" smtClean="0"/>
              <a:t>Salinity</a:t>
            </a:r>
          </a:p>
          <a:p>
            <a:r>
              <a:rPr lang="en-US" dirty="0" smtClean="0"/>
              <a:t>Two Layer approach</a:t>
            </a:r>
          </a:p>
          <a:p>
            <a:r>
              <a:rPr lang="en-US" dirty="0" smtClean="0"/>
              <a:t>Work will begin soon</a:t>
            </a:r>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3529" y="954741"/>
            <a:ext cx="5510472" cy="5903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705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MODFLOW link</a:t>
            </a:r>
            <a:endParaRPr lang="en-US" dirty="0"/>
          </a:p>
        </p:txBody>
      </p:sp>
      <p:sp>
        <p:nvSpPr>
          <p:cNvPr id="3" name="Content Placeholder 2"/>
          <p:cNvSpPr>
            <a:spLocks noGrp="1"/>
          </p:cNvSpPr>
          <p:nvPr>
            <p:ph idx="1"/>
          </p:nvPr>
        </p:nvSpPr>
        <p:spPr/>
        <p:txBody>
          <a:bodyPr/>
          <a:lstStyle/>
          <a:p>
            <a:r>
              <a:rPr lang="en-US" dirty="0"/>
              <a:t>N</a:t>
            </a:r>
            <a:r>
              <a:rPr lang="en-US" dirty="0" smtClean="0"/>
              <a:t>ot functional due to library incompatibilities</a:t>
            </a:r>
          </a:p>
          <a:p>
            <a:r>
              <a:rPr lang="en-US" dirty="0" smtClean="0"/>
              <a:t>Disabled in 6.1</a:t>
            </a:r>
          </a:p>
          <a:p>
            <a:r>
              <a:rPr lang="en-US" dirty="0" smtClean="0"/>
              <a:t>Could be fixed with some effort if needed</a:t>
            </a:r>
          </a:p>
          <a:p>
            <a:endParaRPr lang="en-US" dirty="0"/>
          </a:p>
        </p:txBody>
      </p:sp>
    </p:spTree>
    <p:extLst>
      <p:ext uri="{BB962C8B-B14F-4D97-AF65-F5344CB8AC3E}">
        <p14:creationId xmlns:p14="http://schemas.microsoft.com/office/powerpoint/2010/main" val="94750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Conductance Calculation</a:t>
            </a:r>
            <a:endParaRPr lang="en-US" dirty="0"/>
          </a:p>
        </p:txBody>
      </p:sp>
      <p:sp>
        <p:nvSpPr>
          <p:cNvPr id="3" name="Content Placeholder 2"/>
          <p:cNvSpPr>
            <a:spLocks noGrp="1"/>
          </p:cNvSpPr>
          <p:nvPr>
            <p:ph idx="1"/>
          </p:nvPr>
        </p:nvSpPr>
        <p:spPr>
          <a:xfrm>
            <a:off x="248355" y="1111564"/>
            <a:ext cx="8703734" cy="5327916"/>
          </a:xfrm>
        </p:spPr>
        <p:txBody>
          <a:bodyPr>
            <a:normAutofit lnSpcReduction="10000"/>
          </a:bodyPr>
          <a:lstStyle/>
          <a:p>
            <a:r>
              <a:rPr lang="en-US" dirty="0" smtClean="0"/>
              <a:t>Previously, the user specified:</a:t>
            </a:r>
          </a:p>
          <a:p>
            <a:pPr lvl="1"/>
            <a:r>
              <a:rPr lang="en-US" dirty="0" smtClean="0"/>
              <a:t>Conductance Left</a:t>
            </a:r>
          </a:p>
          <a:p>
            <a:pPr lvl="1"/>
            <a:r>
              <a:rPr lang="en-US" dirty="0" smtClean="0"/>
              <a:t>Conductance Right</a:t>
            </a:r>
          </a:p>
          <a:p>
            <a:pPr lvl="1"/>
            <a:r>
              <a:rPr lang="en-US" dirty="0" smtClean="0"/>
              <a:t>Conductance Up </a:t>
            </a:r>
          </a:p>
          <a:p>
            <a:pPr lvl="1"/>
            <a:r>
              <a:rPr lang="en-US" dirty="0" smtClean="0"/>
              <a:t>Conductance Down</a:t>
            </a:r>
          </a:p>
          <a:p>
            <a:pPr lvl="1"/>
            <a:r>
              <a:rPr lang="en-US" dirty="0" smtClean="0"/>
              <a:t>Deep Aquifer Conductance</a:t>
            </a:r>
          </a:p>
          <a:p>
            <a:pPr lvl="1"/>
            <a:r>
              <a:rPr lang="en-US" dirty="0" smtClean="0"/>
              <a:t>Reach Conductance</a:t>
            </a:r>
          </a:p>
          <a:p>
            <a:pPr lvl="1"/>
            <a:endParaRPr lang="en-US" dirty="0" smtClean="0"/>
          </a:p>
          <a:p>
            <a:pPr lvl="1"/>
            <a:endParaRPr lang="en-US" dirty="0"/>
          </a:p>
          <a:p>
            <a:pPr lvl="1"/>
            <a:endParaRPr lang="en-US" dirty="0" smtClean="0"/>
          </a:p>
          <a:p>
            <a:r>
              <a:rPr lang="en-US" dirty="0" smtClean="0"/>
              <a:t>Difficult to Calibrate</a:t>
            </a:r>
          </a:p>
          <a:p>
            <a:pPr lvl="1"/>
            <a:endParaRPr lang="en-US" dirty="0"/>
          </a:p>
          <a:p>
            <a:pPr marL="457200" lvl="1" indent="0">
              <a:buNone/>
            </a:pPr>
            <a:endParaRPr lang="en-US" dirty="0"/>
          </a:p>
        </p:txBody>
      </p:sp>
      <mc:AlternateContent xmlns:mc="http://schemas.openxmlformats.org/markup-compatibility/2006" xmlns:a14="http://schemas.microsoft.com/office/drawing/2010/main">
        <mc:Choice Requires="a14">
          <p:sp>
            <p:nvSpPr>
              <p:cNvPr id="6" name="TextBox 5"/>
              <p:cNvSpPr txBox="1"/>
              <p:nvPr/>
            </p:nvSpPr>
            <p:spPr>
              <a:xfrm>
                <a:off x="605115" y="4491318"/>
                <a:ext cx="7947213" cy="1260986"/>
              </a:xfrm>
              <a:prstGeom prst="rect">
                <a:avLst/>
              </a:prstGeom>
              <a:noFill/>
              <a:ln>
                <a:solidFill>
                  <a:schemeClr val="accent1"/>
                </a:solidFill>
              </a:ln>
            </p:spPr>
            <p:txBody>
              <a:bodyPr wrap="square" rtlCol="0">
                <a:spAutoFit/>
              </a:bodyPr>
              <a:lstStyle/>
              <a:p>
                <a:pPr marL="457200" indent="-403225">
                  <a:tabLst>
                    <a:tab pos="511175" algn="l"/>
                  </a:tabLst>
                </a:pPr>
                <a14:m>
                  <m:oMathPara xmlns:m="http://schemas.openxmlformats.org/officeDocument/2006/math">
                    <m:oMathParaPr>
                      <m:jc m:val="centerGroup"/>
                    </m:oMathParaPr>
                    <m:oMath xmlns:m="http://schemas.openxmlformats.org/officeDocument/2006/math">
                      <m:r>
                        <a:rPr lang="en-US" sz="2400" b="1" i="1" smtClean="0">
                          <a:solidFill>
                            <a:schemeClr val="tx2"/>
                          </a:solidFill>
                          <a:effectLst/>
                          <a:latin typeface="Cambria Math"/>
                        </a:rPr>
                        <m:t>𝑪𝒐𝒏𝒅𝒖𝒄𝒕𝒂𝒏𝒄𝒆</m:t>
                      </m:r>
                      <m:r>
                        <a:rPr lang="en-US" sz="2400" b="1" i="1" smtClean="0">
                          <a:solidFill>
                            <a:schemeClr val="tx2"/>
                          </a:solidFill>
                          <a:effectLst/>
                          <a:latin typeface="Cambria Math"/>
                        </a:rPr>
                        <m:t>=</m:t>
                      </m:r>
                      <m:r>
                        <a:rPr lang="en-US" sz="2400" b="1" i="1" smtClean="0">
                          <a:solidFill>
                            <a:schemeClr val="tx2"/>
                          </a:solidFill>
                          <a:effectLst/>
                          <a:latin typeface="Cambria Math"/>
                        </a:rPr>
                        <m:t>𝑯𝒚𝒅𝒓𝒂𝒖𝒍𝒊𝒄</m:t>
                      </m:r>
                      <m:r>
                        <a:rPr lang="en-US" sz="2400" b="1" i="1" smtClean="0">
                          <a:solidFill>
                            <a:schemeClr val="tx2"/>
                          </a:solidFill>
                          <a:effectLst/>
                          <a:latin typeface="Cambria Math"/>
                        </a:rPr>
                        <m:t> </m:t>
                      </m:r>
                      <m:r>
                        <a:rPr lang="en-US" sz="2400" b="1" i="1" smtClean="0">
                          <a:solidFill>
                            <a:schemeClr val="tx2"/>
                          </a:solidFill>
                          <a:effectLst/>
                          <a:latin typeface="Cambria Math"/>
                        </a:rPr>
                        <m:t>𝑪𝒐𝒏𝒅𝒖𝒄𝒕𝒊𝒗𝒊𝒕𝒚</m:t>
                      </m:r>
                      <m:r>
                        <a:rPr lang="en-US" sz="2400" b="1" i="1" smtClean="0">
                          <a:solidFill>
                            <a:schemeClr val="tx2"/>
                          </a:solidFill>
                          <a:effectLst/>
                          <a:latin typeface="Cambria Math"/>
                        </a:rPr>
                        <m:t> </m:t>
                      </m:r>
                      <m:f>
                        <m:fPr>
                          <m:ctrlPr>
                            <a:rPr lang="en-US" sz="2400" b="1" i="1">
                              <a:solidFill>
                                <a:schemeClr val="tx2"/>
                              </a:solidFill>
                              <a:effectLst/>
                              <a:latin typeface="Cambria Math"/>
                            </a:rPr>
                          </m:ctrlPr>
                        </m:fPr>
                        <m:num>
                          <m:r>
                            <a:rPr lang="en-US" sz="2400" b="1" i="1">
                              <a:solidFill>
                                <a:schemeClr val="tx2"/>
                              </a:solidFill>
                              <a:effectLst/>
                              <a:latin typeface="Cambria Math"/>
                            </a:rPr>
                            <m:t> </m:t>
                          </m:r>
                          <m:sSub>
                            <m:sSubPr>
                              <m:ctrlPr>
                                <a:rPr lang="en-US" sz="2400" b="1" i="1">
                                  <a:solidFill>
                                    <a:schemeClr val="tx2"/>
                                  </a:solidFill>
                                  <a:effectLst/>
                                  <a:latin typeface="Cambria Math"/>
                                </a:rPr>
                              </m:ctrlPr>
                            </m:sSubPr>
                            <m:e>
                              <m:r>
                                <a:rPr lang="en-US" sz="2400" b="1" i="1">
                                  <a:solidFill>
                                    <a:schemeClr val="tx2"/>
                                  </a:solidFill>
                                  <a:effectLst/>
                                  <a:latin typeface="Cambria Math"/>
                                </a:rPr>
                                <m:t>𝑨𝒓𝒆𝒂</m:t>
                              </m:r>
                            </m:e>
                            <m:sub>
                              <m:r>
                                <a:rPr lang="en-US" sz="2400" b="1" i="1">
                                  <a:solidFill>
                                    <a:schemeClr val="tx2"/>
                                  </a:solidFill>
                                  <a:effectLst/>
                                  <a:latin typeface="Cambria Math"/>
                                </a:rPr>
                                <m:t>𝑷𝒆𝒓𝒑𝒆𝒏𝒅𝒊𝒄𝒖𝒍𝒂𝒓</m:t>
                              </m:r>
                              <m:r>
                                <a:rPr lang="en-US" sz="2400" b="1" i="1">
                                  <a:solidFill>
                                    <a:schemeClr val="tx2"/>
                                  </a:solidFill>
                                  <a:effectLst/>
                                  <a:latin typeface="Cambria Math"/>
                                </a:rPr>
                                <m:t> </m:t>
                              </m:r>
                              <m:r>
                                <a:rPr lang="en-US" sz="2400" b="1" i="1">
                                  <a:solidFill>
                                    <a:schemeClr val="tx2"/>
                                  </a:solidFill>
                                  <a:effectLst/>
                                  <a:latin typeface="Cambria Math"/>
                                </a:rPr>
                                <m:t>𝒕𝒐</m:t>
                              </m:r>
                              <m:r>
                                <a:rPr lang="en-US" sz="2400" b="1" i="1">
                                  <a:solidFill>
                                    <a:schemeClr val="tx2"/>
                                  </a:solidFill>
                                  <a:effectLst/>
                                  <a:latin typeface="Cambria Math"/>
                                </a:rPr>
                                <m:t> </m:t>
                              </m:r>
                              <m:r>
                                <a:rPr lang="en-US" sz="2400" b="1" i="1">
                                  <a:solidFill>
                                    <a:schemeClr val="tx2"/>
                                  </a:solidFill>
                                  <a:effectLst/>
                                  <a:latin typeface="Cambria Math"/>
                                </a:rPr>
                                <m:t>𝑭𝒍𝒐𝒘</m:t>
                              </m:r>
                            </m:sub>
                          </m:sSub>
                        </m:num>
                        <m:den>
                          <m:sSub>
                            <m:sSubPr>
                              <m:ctrlPr>
                                <a:rPr lang="en-US" sz="2400" b="1" i="1">
                                  <a:solidFill>
                                    <a:schemeClr val="tx2"/>
                                  </a:solidFill>
                                  <a:effectLst/>
                                  <a:latin typeface="Cambria Math"/>
                                </a:rPr>
                              </m:ctrlPr>
                            </m:sSubPr>
                            <m:e>
                              <m:r>
                                <a:rPr lang="en-US" sz="2400" b="1" i="1">
                                  <a:solidFill>
                                    <a:schemeClr val="tx2"/>
                                  </a:solidFill>
                                  <a:effectLst/>
                                  <a:latin typeface="Cambria Math"/>
                                </a:rPr>
                                <m:t>𝑫𝒊𝒔𝒕𝒂𝒏𝒄𝒆</m:t>
                              </m:r>
                            </m:e>
                            <m:sub>
                              <m:r>
                                <a:rPr lang="en-US" sz="2400" b="1" i="1">
                                  <a:solidFill>
                                    <a:schemeClr val="tx2"/>
                                  </a:solidFill>
                                  <a:effectLst/>
                                  <a:latin typeface="Cambria Math"/>
                                </a:rPr>
                                <m:t>𝑨𝒍𝒐𝒏𝒈</m:t>
                              </m:r>
                              <m:r>
                                <a:rPr lang="en-US" sz="2400" b="1" i="1">
                                  <a:solidFill>
                                    <a:schemeClr val="tx2"/>
                                  </a:solidFill>
                                  <a:effectLst/>
                                  <a:latin typeface="Cambria Math"/>
                                </a:rPr>
                                <m:t> </m:t>
                              </m:r>
                              <m:r>
                                <a:rPr lang="en-US" sz="2400" b="1" i="1">
                                  <a:solidFill>
                                    <a:schemeClr val="tx2"/>
                                  </a:solidFill>
                                  <a:effectLst/>
                                  <a:latin typeface="Cambria Math"/>
                                </a:rPr>
                                <m:t>𝑭𝒍𝒐𝒘</m:t>
                              </m:r>
                              <m:r>
                                <a:rPr lang="en-US" sz="2400" b="1" i="1">
                                  <a:solidFill>
                                    <a:schemeClr val="tx2"/>
                                  </a:solidFill>
                                  <a:effectLst/>
                                  <a:latin typeface="Cambria Math"/>
                                </a:rPr>
                                <m:t> </m:t>
                              </m:r>
                              <m:r>
                                <a:rPr lang="en-US" sz="2400" b="1" i="1">
                                  <a:solidFill>
                                    <a:schemeClr val="tx2"/>
                                  </a:solidFill>
                                  <a:effectLst/>
                                  <a:latin typeface="Cambria Math"/>
                                </a:rPr>
                                <m:t>𝑷𝒂𝒕𝒉</m:t>
                              </m:r>
                            </m:sub>
                          </m:sSub>
                        </m:den>
                      </m:f>
                    </m:oMath>
                  </m:oMathPara>
                </a14:m>
                <a:endParaRPr lang="en-US" sz="2400" b="1" dirty="0">
                  <a:solidFill>
                    <a:schemeClr val="tx2"/>
                  </a:solidFill>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05115" y="4491318"/>
                <a:ext cx="7947213" cy="1260986"/>
              </a:xfrm>
              <a:prstGeom prst="rect">
                <a:avLst/>
              </a:prstGeom>
              <a:blipFill rotWithShape="1">
                <a:blip r:embed="rId3"/>
                <a:stretch>
                  <a:fillRect/>
                </a:stretch>
              </a:blipFill>
              <a:ln>
                <a:solidFill>
                  <a:schemeClr val="accent1"/>
                </a:solidFill>
              </a:ln>
            </p:spPr>
            <p:txBody>
              <a:bodyPr/>
              <a:lstStyle/>
              <a:p>
                <a:r>
                  <a:rPr lang="en-US">
                    <a:noFill/>
                  </a:rPr>
                  <a:t> </a:t>
                </a:r>
              </a:p>
            </p:txBody>
          </p:sp>
        </mc:Fallback>
      </mc:AlternateContent>
    </p:spTree>
    <p:extLst>
      <p:ext uri="{BB962C8B-B14F-4D97-AF65-F5344CB8AC3E}">
        <p14:creationId xmlns:p14="http://schemas.microsoft.com/office/powerpoint/2010/main" val="397915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 Conductance</a:t>
            </a:r>
            <a:endParaRPr lang="en-US" dirty="0"/>
          </a:p>
        </p:txBody>
      </p:sp>
      <p:sp>
        <p:nvSpPr>
          <p:cNvPr id="3" name="Content Placeholder 2"/>
          <p:cNvSpPr>
            <a:spLocks noGrp="1"/>
          </p:cNvSpPr>
          <p:nvPr>
            <p:ph idx="1"/>
          </p:nvPr>
        </p:nvSpPr>
        <p:spPr/>
        <p:txBody>
          <a:bodyPr>
            <a:normAutofit/>
          </a:bodyPr>
          <a:lstStyle/>
          <a:p>
            <a:r>
              <a:rPr lang="en-US" dirty="0" smtClean="0"/>
              <a:t>At the beginning of run, use this and adjacent object’s:</a:t>
            </a:r>
          </a:p>
          <a:p>
            <a:pPr lvl="1"/>
            <a:r>
              <a:rPr lang="en-US" dirty="0" smtClean="0"/>
              <a:t>Aquifer geometry (Length, Width, Thickness)</a:t>
            </a:r>
          </a:p>
          <a:p>
            <a:pPr lvl="1"/>
            <a:r>
              <a:rPr lang="en-US" dirty="0" smtClean="0"/>
              <a:t>Hydraulic Conductivity</a:t>
            </a:r>
          </a:p>
          <a:p>
            <a:pPr lvl="1"/>
            <a:r>
              <a:rPr lang="en-US" dirty="0" smtClean="0"/>
              <a:t>Anisotropy Ratio</a:t>
            </a:r>
          </a:p>
          <a:p>
            <a:pPr lvl="1"/>
            <a:endParaRPr lang="en-US" dirty="0" smtClean="0"/>
          </a:p>
          <a:p>
            <a:pPr lvl="1"/>
            <a:endParaRPr lang="en-US" dirty="0"/>
          </a:p>
          <a:p>
            <a:pPr lvl="1"/>
            <a:endParaRPr lang="en-US" dirty="0" smtClean="0"/>
          </a:p>
          <a:p>
            <a:r>
              <a:rPr lang="en-US" dirty="0" smtClean="0"/>
              <a:t>Adjacent conductance are the same</a:t>
            </a:r>
          </a:p>
          <a:p>
            <a:r>
              <a:rPr lang="en-US" dirty="0" smtClean="0"/>
              <a:t>To be released in 6.2</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823" y="4029075"/>
            <a:ext cx="8397814" cy="107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959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SCT Object Grid Tab (RW 6.2)</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95" y="995082"/>
            <a:ext cx="8673352" cy="5485093"/>
          </a:xfrm>
        </p:spPr>
      </p:pic>
    </p:spTree>
    <p:extLst>
      <p:ext uri="{BB962C8B-B14F-4D97-AF65-F5344CB8AC3E}">
        <p14:creationId xmlns:p14="http://schemas.microsoft.com/office/powerpoint/2010/main" val="2441863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a:t>
            </a:r>
            <a:r>
              <a:rPr lang="en-US" dirty="0" smtClean="0"/>
              <a:t>Tab  </a:t>
            </a:r>
            <a:r>
              <a:rPr lang="en-US" sz="3600" dirty="0" smtClean="0"/>
              <a:t>(p.2)</a:t>
            </a:r>
            <a:endParaRPr lang="en-US" sz="36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5082" y="1021977"/>
            <a:ext cx="7234518" cy="5446058"/>
          </a:xfrm>
        </p:spPr>
      </p:pic>
    </p:spTree>
    <p:extLst>
      <p:ext uri="{BB962C8B-B14F-4D97-AF65-F5344CB8AC3E}">
        <p14:creationId xmlns:p14="http://schemas.microsoft.com/office/powerpoint/2010/main" val="4043223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Tab  </a:t>
            </a:r>
            <a:r>
              <a:rPr lang="en-US" sz="3600" dirty="0"/>
              <a:t>(</a:t>
            </a:r>
            <a:r>
              <a:rPr lang="en-US" sz="3600" dirty="0" smtClean="0"/>
              <a:t>p.3)</a:t>
            </a:r>
            <a:endParaRPr lang="en-US" dirty="0"/>
          </a:p>
        </p:txBody>
      </p:sp>
      <p:sp>
        <p:nvSpPr>
          <p:cNvPr id="3" name="Content Placeholder 2"/>
          <p:cNvSpPr>
            <a:spLocks noGrp="1"/>
          </p:cNvSpPr>
          <p:nvPr>
            <p:ph idx="1"/>
          </p:nvPr>
        </p:nvSpPr>
        <p:spPr/>
        <p:txBody>
          <a:bodyPr/>
          <a:lstStyle/>
          <a:p>
            <a:pPr marL="0" indent="0">
              <a:buNone/>
            </a:pPr>
            <a:r>
              <a:rPr lang="en-US" dirty="0" smtClean="0"/>
              <a:t>High level op: Set sequence of cell objects</a:t>
            </a:r>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729" y="1855694"/>
            <a:ext cx="8485094" cy="4664447"/>
          </a:xfrm>
          <a:prstGeom prst="rect">
            <a:avLst/>
          </a:prstGeom>
        </p:spPr>
      </p:pic>
    </p:spTree>
    <p:extLst>
      <p:ext uri="{BB962C8B-B14F-4D97-AF65-F5344CB8AC3E}">
        <p14:creationId xmlns:p14="http://schemas.microsoft.com/office/powerpoint/2010/main" val="61747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Object Grid Tab  </a:t>
            </a:r>
            <a:r>
              <a:rPr lang="en-US" sz="3600" dirty="0"/>
              <a:t>(</a:t>
            </a:r>
            <a:r>
              <a:rPr lang="en-US" sz="3600" dirty="0" smtClean="0"/>
              <a:t>p.4)</a:t>
            </a:r>
            <a:endParaRPr lang="en-US" dirty="0"/>
          </a:p>
        </p:txBody>
      </p:sp>
      <p:sp>
        <p:nvSpPr>
          <p:cNvPr id="3" name="Content Placeholder 2"/>
          <p:cNvSpPr>
            <a:spLocks noGrp="1"/>
          </p:cNvSpPr>
          <p:nvPr>
            <p:ph idx="1"/>
          </p:nvPr>
        </p:nvSpPr>
        <p:spPr/>
        <p:txBody>
          <a:bodyPr/>
          <a:lstStyle/>
          <a:p>
            <a:pPr marL="0" indent="0">
              <a:buNone/>
            </a:pPr>
            <a:r>
              <a:rPr lang="en-US" dirty="0" smtClean="0"/>
              <a:t>High level op: </a:t>
            </a:r>
            <a:r>
              <a:rPr lang="en-US" dirty="0"/>
              <a:t>C</a:t>
            </a:r>
            <a:r>
              <a:rPr lang="en-US" dirty="0" smtClean="0"/>
              <a:t>opy slot list to multiple cells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598" y="1898558"/>
            <a:ext cx="4162425" cy="279446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8540" y="1777535"/>
            <a:ext cx="3505200" cy="22860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4659" y="4206880"/>
            <a:ext cx="3025587" cy="2301496"/>
          </a:xfrm>
          <a:prstGeom prst="rect">
            <a:avLst/>
          </a:prstGeom>
        </p:spPr>
      </p:pic>
    </p:spTree>
    <p:extLst>
      <p:ext uri="{BB962C8B-B14F-4D97-AF65-F5344CB8AC3E}">
        <p14:creationId xmlns:p14="http://schemas.microsoft.com/office/powerpoint/2010/main" val="22890310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5093</TotalTime>
  <Words>689</Words>
  <Application>Microsoft Office PowerPoint</Application>
  <PresentationFormat>On-screen Show (4:3)</PresentationFormat>
  <Paragraphs>83</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Executive</vt:lpstr>
      <vt:lpstr>Groundwater Modeling and  Calibration Tools</vt:lpstr>
      <vt:lpstr>Water Quality on Groundwater</vt:lpstr>
      <vt:lpstr>MODFLOW link</vt:lpstr>
      <vt:lpstr>Conductance Calculation</vt:lpstr>
      <vt:lpstr>Calculate Conductance</vt:lpstr>
      <vt:lpstr>SCT Object Grid Tab (RW 6.2)</vt:lpstr>
      <vt:lpstr>SCT Object Grid Tab  (p.2)</vt:lpstr>
      <vt:lpstr>SCT Object Grid Tab  (p.3)</vt:lpstr>
      <vt:lpstr>SCT Object Grid Tab  (p.4)</vt:lpstr>
      <vt:lpstr>SCT Edit Series Slot List Tab (RW 6.1)</vt:lpstr>
      <vt:lpstr>SCT Edit Series Slot List Tab (p.2)</vt:lpstr>
      <vt:lpstr>SCT Edit Series Slot List Tab (p.3)</vt:lpstr>
      <vt:lpstr>Mass Balance Summary Slots (RW 6.2)</vt:lpstr>
      <vt:lpstr>Mass Balance Summary Slots (p.2)</vt:lpstr>
      <vt:lpstr>Mass Balance Summary Slots (p.3)</vt:lpstr>
      <vt:lpstr>Groundwater Modeling and Calibration Tools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River and Reservoir Modeling Environment</dc:title>
  <dc:creator>Edie Zagona;David.Neumann@Colorado.EDU;Philip J Weinstein</dc:creator>
  <cp:lastModifiedBy>Philip J Weinstein</cp:lastModifiedBy>
  <cp:revision>289</cp:revision>
  <cp:lastPrinted>2012-01-30T06:14:54Z</cp:lastPrinted>
  <dcterms:created xsi:type="dcterms:W3CDTF">1995-05-28T16:02:17Z</dcterms:created>
  <dcterms:modified xsi:type="dcterms:W3CDTF">2012-01-30T18:27:47Z</dcterms:modified>
</cp:coreProperties>
</file>